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Mon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YB9zJ35Ww/1GH9H+ip964grV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bbee95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bbee95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d97a407c3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7d97a407c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d97a407c3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7d97a407c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97a407c3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7d97a407c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bbee957e_1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6ebbee957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d97a407c3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7d97a407c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97a407c3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7d97a407c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ec666aa99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6ec666aa9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ec9b3354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6ec9b335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ec666aa99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6ec666aa9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ec666aa99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6ec666aa9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ec9b3354e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6ec9b3354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ec9b3354e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6ec9b3354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eea3f268a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6eea3f268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d97a407c3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7d97a407c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eea3f268a_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6eea3f268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eea3f268a_2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6eea3f268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ec9b3354e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6ec9b3354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d97a407c3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7d97a407c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ec9b3354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ec9b3354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bbee957e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6ebbee957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Create a predictive model that assesses the ability of a position player to play each defensive position given past performance and playing history.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solidFill>
                  <a:srgbClr val="000000"/>
                </a:solidFill>
              </a:rPr>
              <a:t>Scrape known sources of injury data and establish a data engineering pipeline to maintain an injury database.  In addition, the team could provide an interactive dashboard to viewing injury data summaries and trends or build a model to predict future injuries.</a:t>
            </a:r>
            <a:endParaRPr>
              <a:solidFill>
                <a:srgbClr val="000000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NFL -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Example: play starts with runner on first base, zero outs; then batter hits a single where the batter gets to third base (no runs were scored)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f358975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7df35897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bbee957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6ebbee95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97a407c3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7d97a407c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bbee957e_0_2"/>
          <p:cNvSpPr txBox="1"/>
          <p:nvPr/>
        </p:nvSpPr>
        <p:spPr>
          <a:xfrm>
            <a:off x="0" y="1106350"/>
            <a:ext cx="9144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E5748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Forbes Loaners</a:t>
            </a:r>
            <a:endParaRPr b="1" sz="4800">
              <a:solidFill>
                <a:srgbClr val="1E574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g6ebbee957e_0_2"/>
          <p:cNvSpPr txBox="1"/>
          <p:nvPr/>
        </p:nvSpPr>
        <p:spPr>
          <a:xfrm>
            <a:off x="0" y="4310100"/>
            <a:ext cx="9144000" cy="8334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Joe Datz, John Juozitis, Hugh McMurray, Elyssa Pollio, Sam Smallwood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Feb. 12, 2020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97a407c3_0_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g7d97a407c3_0_252"/>
          <p:cNvSpPr/>
          <p:nvPr/>
        </p:nvSpPr>
        <p:spPr>
          <a:xfrm>
            <a:off x="222565" y="2597094"/>
            <a:ext cx="1418100" cy="14052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158" name="Google Shape;158;g7d97a407c3_0_252"/>
          <p:cNvSpPr/>
          <p:nvPr/>
        </p:nvSpPr>
        <p:spPr>
          <a:xfrm rot="-2696623">
            <a:off x="1640614" y="216504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7d97a407c3_0_252"/>
          <p:cNvSpPr/>
          <p:nvPr/>
        </p:nvSpPr>
        <p:spPr>
          <a:xfrm rot="2703377">
            <a:off x="1640614" y="417459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7d97a407c3_0_252"/>
          <p:cNvSpPr/>
          <p:nvPr/>
        </p:nvSpPr>
        <p:spPr>
          <a:xfrm rot="3582">
            <a:off x="1782473" y="3169605"/>
            <a:ext cx="8637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d97a407c3_0_252"/>
          <p:cNvSpPr txBox="1"/>
          <p:nvPr/>
        </p:nvSpPr>
        <p:spPr>
          <a:xfrm>
            <a:off x="222565" y="3112744"/>
            <a:ext cx="14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2" name="Google Shape;162;g7d97a407c3_0_252"/>
          <p:cNvSpPr txBox="1"/>
          <p:nvPr/>
        </p:nvSpPr>
        <p:spPr>
          <a:xfrm>
            <a:off x="2642356" y="1595044"/>
            <a:ext cx="634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jsmodel="vWNDde" jsdata="MuIEvd;;B91MGk"&gt;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3" name="Google Shape;163;g7d97a407c3_0_252"/>
          <p:cNvSpPr txBox="1"/>
          <p:nvPr/>
        </p:nvSpPr>
        <p:spPr>
          <a:xfrm>
            <a:off x="2449481" y="1919419"/>
            <a:ext cx="799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jscontroller="TbaHGc" jsaction="rcuQ6b"&gt;...&lt;/div&gt;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" name="Google Shape;164;g7d97a407c3_0_252"/>
          <p:cNvSpPr txBox="1"/>
          <p:nvPr/>
        </p:nvSpPr>
        <p:spPr>
          <a:xfrm>
            <a:off x="2748156" y="2223694"/>
            <a:ext cx="769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style="background:url(/images/sea…&gt;..&lt;/div&gt;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g7d97a407c3_0_252"/>
          <p:cNvSpPr txBox="1"/>
          <p:nvPr/>
        </p:nvSpPr>
        <p:spPr>
          <a:xfrm>
            <a:off x="2593456" y="2539144"/>
            <a:ext cx="5880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166" name="Google Shape;166;g7d97a407c3_0_252"/>
          <p:cNvSpPr txBox="1"/>
          <p:nvPr/>
        </p:nvSpPr>
        <p:spPr>
          <a:xfrm>
            <a:off x="2748156" y="26808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g7d97a407c3_0_252"/>
          <p:cNvSpPr txBox="1"/>
          <p:nvPr/>
        </p:nvSpPr>
        <p:spPr>
          <a:xfrm>
            <a:off x="2657910" y="3046423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g7d97a407c3_0_252"/>
          <p:cNvSpPr txBox="1"/>
          <p:nvPr/>
        </p:nvSpPr>
        <p:spPr>
          <a:xfrm>
            <a:off x="2913072" y="3366694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g7d97a407c3_0_252"/>
          <p:cNvSpPr txBox="1"/>
          <p:nvPr/>
        </p:nvSpPr>
        <p:spPr>
          <a:xfrm>
            <a:off x="3200947" y="3697801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&lt;main class="page pad-0-0"&gt;...&lt;/main&gt;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g7d97a407c3_0_252"/>
          <p:cNvSpPr txBox="1"/>
          <p:nvPr/>
        </p:nvSpPr>
        <p:spPr>
          <a:xfrm>
            <a:off x="2748156" y="40784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g7d97a407c3_0_252"/>
          <p:cNvSpPr txBox="1"/>
          <p:nvPr/>
        </p:nvSpPr>
        <p:spPr>
          <a:xfrm>
            <a:off x="2763001" y="4449571"/>
            <a:ext cx="588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&lt;nav class="side-nav"&gt;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g7d97a407c3_0_252"/>
          <p:cNvSpPr txBox="1"/>
          <p:nvPr/>
        </p:nvSpPr>
        <p:spPr>
          <a:xfrm>
            <a:off x="2497422" y="4648419"/>
            <a:ext cx="6058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173" name="Google Shape;173;g7d97a407c3_0_252"/>
          <p:cNvSpPr txBox="1"/>
          <p:nvPr/>
        </p:nvSpPr>
        <p:spPr>
          <a:xfrm>
            <a:off x="0" y="1161325"/>
            <a:ext cx="9144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How do get the relevant information out of this mess?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97a407c3_0_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g7d97a407c3_0_229"/>
          <p:cNvSpPr/>
          <p:nvPr/>
        </p:nvSpPr>
        <p:spPr>
          <a:xfrm>
            <a:off x="222565" y="2597094"/>
            <a:ext cx="1418100" cy="14052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180" name="Google Shape;180;g7d97a407c3_0_229"/>
          <p:cNvSpPr/>
          <p:nvPr/>
        </p:nvSpPr>
        <p:spPr>
          <a:xfrm rot="-2696623">
            <a:off x="1640614" y="216504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7d97a407c3_0_229"/>
          <p:cNvSpPr/>
          <p:nvPr/>
        </p:nvSpPr>
        <p:spPr>
          <a:xfrm rot="2703377">
            <a:off x="1640614" y="417459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7d97a407c3_0_229"/>
          <p:cNvSpPr/>
          <p:nvPr/>
        </p:nvSpPr>
        <p:spPr>
          <a:xfrm rot="3582">
            <a:off x="1782473" y="3169605"/>
            <a:ext cx="8637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7d97a407c3_0_229"/>
          <p:cNvSpPr txBox="1"/>
          <p:nvPr/>
        </p:nvSpPr>
        <p:spPr>
          <a:xfrm>
            <a:off x="222565" y="3112744"/>
            <a:ext cx="14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84" name="Google Shape;184;g7d97a407c3_0_229"/>
          <p:cNvSpPr txBox="1"/>
          <p:nvPr/>
        </p:nvSpPr>
        <p:spPr>
          <a:xfrm>
            <a:off x="2642356" y="1595044"/>
            <a:ext cx="634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jsmodel="vWNDde" jsdata="MuIEvd;;B91MGk"&gt;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g7d97a407c3_0_229"/>
          <p:cNvSpPr txBox="1"/>
          <p:nvPr/>
        </p:nvSpPr>
        <p:spPr>
          <a:xfrm>
            <a:off x="2449481" y="1919419"/>
            <a:ext cx="799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jscontroller="TbaHGc" jsaction="rcuQ6b"&gt;...&lt;/div&gt;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6" name="Google Shape;186;g7d97a407c3_0_229"/>
          <p:cNvSpPr txBox="1"/>
          <p:nvPr/>
        </p:nvSpPr>
        <p:spPr>
          <a:xfrm>
            <a:off x="2748156" y="2223694"/>
            <a:ext cx="769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style="background:url(/images/sea…&gt;..&lt;/div&gt;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g7d97a407c3_0_229"/>
          <p:cNvSpPr txBox="1"/>
          <p:nvPr/>
        </p:nvSpPr>
        <p:spPr>
          <a:xfrm>
            <a:off x="2593456" y="2539144"/>
            <a:ext cx="5880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188" name="Google Shape;188;g7d97a407c3_0_229"/>
          <p:cNvSpPr txBox="1"/>
          <p:nvPr/>
        </p:nvSpPr>
        <p:spPr>
          <a:xfrm>
            <a:off x="2748156" y="26808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g7d97a407c3_0_229"/>
          <p:cNvSpPr txBox="1"/>
          <p:nvPr/>
        </p:nvSpPr>
        <p:spPr>
          <a:xfrm>
            <a:off x="2657910" y="3046423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g7d97a407c3_0_229"/>
          <p:cNvSpPr txBox="1"/>
          <p:nvPr/>
        </p:nvSpPr>
        <p:spPr>
          <a:xfrm>
            <a:off x="2913072" y="3366694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" name="Google Shape;191;g7d97a407c3_0_229"/>
          <p:cNvSpPr txBox="1"/>
          <p:nvPr/>
        </p:nvSpPr>
        <p:spPr>
          <a:xfrm>
            <a:off x="3200947" y="3697801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&lt;main class="page pad-0-0"&gt;...&lt;/main&gt;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g7d97a407c3_0_229"/>
          <p:cNvSpPr txBox="1"/>
          <p:nvPr/>
        </p:nvSpPr>
        <p:spPr>
          <a:xfrm>
            <a:off x="2748156" y="40784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g7d97a407c3_0_229"/>
          <p:cNvSpPr txBox="1"/>
          <p:nvPr/>
        </p:nvSpPr>
        <p:spPr>
          <a:xfrm>
            <a:off x="2763001" y="4449571"/>
            <a:ext cx="588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&lt;nav class="side-nav"&gt;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g7d97a407c3_0_229"/>
          <p:cNvSpPr txBox="1"/>
          <p:nvPr/>
        </p:nvSpPr>
        <p:spPr>
          <a:xfrm>
            <a:off x="2497422" y="4648419"/>
            <a:ext cx="6058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195" name="Google Shape;195;g7d97a407c3_0_229"/>
          <p:cNvSpPr txBox="1"/>
          <p:nvPr/>
        </p:nvSpPr>
        <p:spPr>
          <a:xfrm>
            <a:off x="7102925" y="3895350"/>
            <a:ext cx="2041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Python: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BeautifulSoup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List Comprehensions</a:t>
            </a:r>
            <a:endParaRPr b="1"/>
          </a:p>
        </p:txBody>
      </p:sp>
      <p:sp>
        <p:nvSpPr>
          <p:cNvPr id="196" name="Google Shape;196;g7d97a407c3_0_229"/>
          <p:cNvSpPr txBox="1"/>
          <p:nvPr/>
        </p:nvSpPr>
        <p:spPr>
          <a:xfrm>
            <a:off x="0" y="1161325"/>
            <a:ext cx="9144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How do get the relevant information out of this mess?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97a407c3_0_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g7d97a407c3_0_186"/>
          <p:cNvSpPr/>
          <p:nvPr/>
        </p:nvSpPr>
        <p:spPr>
          <a:xfrm>
            <a:off x="222565" y="2597094"/>
            <a:ext cx="1418100" cy="14052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03" name="Google Shape;203;g7d97a407c3_0_186"/>
          <p:cNvSpPr/>
          <p:nvPr/>
        </p:nvSpPr>
        <p:spPr>
          <a:xfrm rot="-2696623">
            <a:off x="1640614" y="216504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7d97a407c3_0_186"/>
          <p:cNvSpPr/>
          <p:nvPr/>
        </p:nvSpPr>
        <p:spPr>
          <a:xfrm rot="2703377">
            <a:off x="1640614" y="417459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d97a407c3_0_186"/>
          <p:cNvSpPr/>
          <p:nvPr/>
        </p:nvSpPr>
        <p:spPr>
          <a:xfrm rot="3582">
            <a:off x="1782473" y="3169605"/>
            <a:ext cx="8637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7d97a407c3_0_186"/>
          <p:cNvSpPr txBox="1"/>
          <p:nvPr/>
        </p:nvSpPr>
        <p:spPr>
          <a:xfrm>
            <a:off x="222565" y="3112744"/>
            <a:ext cx="14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7" name="Google Shape;207;g7d97a407c3_0_186"/>
          <p:cNvSpPr txBox="1"/>
          <p:nvPr/>
        </p:nvSpPr>
        <p:spPr>
          <a:xfrm>
            <a:off x="2642356" y="1595044"/>
            <a:ext cx="634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jsmodel="vWNDde" jsdata="MuIEvd;;B91MGk"&gt;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g7d97a407c3_0_186"/>
          <p:cNvSpPr txBox="1"/>
          <p:nvPr/>
        </p:nvSpPr>
        <p:spPr>
          <a:xfrm>
            <a:off x="2449481" y="1919419"/>
            <a:ext cx="799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jscontroller="TbaHGc" jsaction="rcuQ6b"&gt;...&lt;/div&gt;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g7d97a407c3_0_186"/>
          <p:cNvSpPr txBox="1"/>
          <p:nvPr/>
        </p:nvSpPr>
        <p:spPr>
          <a:xfrm>
            <a:off x="2748156" y="2223694"/>
            <a:ext cx="769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style="background:url(/images/sea…&gt;..&lt;/div&gt;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g7d97a407c3_0_186"/>
          <p:cNvSpPr txBox="1"/>
          <p:nvPr/>
        </p:nvSpPr>
        <p:spPr>
          <a:xfrm>
            <a:off x="2593456" y="2539144"/>
            <a:ext cx="5880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211" name="Google Shape;211;g7d97a407c3_0_186"/>
          <p:cNvSpPr txBox="1"/>
          <p:nvPr/>
        </p:nvSpPr>
        <p:spPr>
          <a:xfrm>
            <a:off x="2748156" y="26808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" name="Google Shape;212;g7d97a407c3_0_186"/>
          <p:cNvSpPr txBox="1"/>
          <p:nvPr/>
        </p:nvSpPr>
        <p:spPr>
          <a:xfrm>
            <a:off x="2657910" y="3046423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" name="Google Shape;213;g7d97a407c3_0_186"/>
          <p:cNvSpPr txBox="1"/>
          <p:nvPr/>
        </p:nvSpPr>
        <p:spPr>
          <a:xfrm>
            <a:off x="2913072" y="3366694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g7d97a407c3_0_186"/>
          <p:cNvSpPr txBox="1"/>
          <p:nvPr/>
        </p:nvSpPr>
        <p:spPr>
          <a:xfrm>
            <a:off x="3200947" y="3697801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&lt;main class="page pad-0-0"&gt;...&lt;/main&gt;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g7d97a407c3_0_186"/>
          <p:cNvSpPr txBox="1"/>
          <p:nvPr/>
        </p:nvSpPr>
        <p:spPr>
          <a:xfrm>
            <a:off x="2748156" y="40784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g7d97a407c3_0_186"/>
          <p:cNvSpPr txBox="1"/>
          <p:nvPr/>
        </p:nvSpPr>
        <p:spPr>
          <a:xfrm>
            <a:off x="2763001" y="4449571"/>
            <a:ext cx="588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&lt;nav class="side-nav"&gt;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g7d97a407c3_0_186"/>
          <p:cNvSpPr txBox="1"/>
          <p:nvPr/>
        </p:nvSpPr>
        <p:spPr>
          <a:xfrm>
            <a:off x="2497422" y="4648419"/>
            <a:ext cx="6058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218" name="Google Shape;218;g7d97a407c3_0_186"/>
          <p:cNvSpPr txBox="1"/>
          <p:nvPr/>
        </p:nvSpPr>
        <p:spPr>
          <a:xfrm>
            <a:off x="-37525" y="1136700"/>
            <a:ext cx="918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info = soup.find_all(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‘div’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, {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‘class’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‘news-update is injured has no player name’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g7d97a407c3_0_186"/>
          <p:cNvSpPr txBox="1"/>
          <p:nvPr/>
        </p:nvSpPr>
        <p:spPr>
          <a:xfrm>
            <a:off x="7102925" y="3895350"/>
            <a:ext cx="2041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Python: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BeautifulSoup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List Comprehensions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ebbee957e_1_85"/>
          <p:cNvSpPr/>
          <p:nvPr/>
        </p:nvSpPr>
        <p:spPr>
          <a:xfrm>
            <a:off x="2730257" y="3131525"/>
            <a:ext cx="6345000" cy="1301100"/>
          </a:xfrm>
          <a:prstGeom prst="rect">
            <a:avLst/>
          </a:prstGeom>
          <a:noFill/>
          <a:ln cap="flat" cmpd="sng" w="1905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25" name="Google Shape;225;g6ebbee957e_1_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6ebbee957e_1_85"/>
          <p:cNvSpPr/>
          <p:nvPr/>
        </p:nvSpPr>
        <p:spPr>
          <a:xfrm>
            <a:off x="222565" y="2597094"/>
            <a:ext cx="1418100" cy="14052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27" name="Google Shape;227;g6ebbee957e_1_85"/>
          <p:cNvSpPr/>
          <p:nvPr/>
        </p:nvSpPr>
        <p:spPr>
          <a:xfrm rot="-2696623">
            <a:off x="1640614" y="216504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ebbee957e_1_85"/>
          <p:cNvSpPr/>
          <p:nvPr/>
        </p:nvSpPr>
        <p:spPr>
          <a:xfrm rot="2703377">
            <a:off x="1640614" y="417459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ebbee957e_1_85"/>
          <p:cNvSpPr/>
          <p:nvPr/>
        </p:nvSpPr>
        <p:spPr>
          <a:xfrm rot="3582">
            <a:off x="1782473" y="3169605"/>
            <a:ext cx="8637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6ebbee957e_1_85"/>
          <p:cNvSpPr txBox="1"/>
          <p:nvPr/>
        </p:nvSpPr>
        <p:spPr>
          <a:xfrm>
            <a:off x="222565" y="3112744"/>
            <a:ext cx="14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" name="Google Shape;231;g6ebbee957e_1_85"/>
          <p:cNvSpPr txBox="1"/>
          <p:nvPr/>
        </p:nvSpPr>
        <p:spPr>
          <a:xfrm>
            <a:off x="2642356" y="1595044"/>
            <a:ext cx="634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jsmodel="vWNDde" jsdata="MuIEvd;;B91MGk"&gt;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g6ebbee957e_1_85"/>
          <p:cNvSpPr txBox="1"/>
          <p:nvPr/>
        </p:nvSpPr>
        <p:spPr>
          <a:xfrm>
            <a:off x="2449481" y="1919419"/>
            <a:ext cx="799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jscontroller="TbaHGc" jsaction="rcuQ6b"&gt;...&lt;/div&gt;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g6ebbee957e_1_85"/>
          <p:cNvSpPr txBox="1"/>
          <p:nvPr/>
        </p:nvSpPr>
        <p:spPr>
          <a:xfrm>
            <a:off x="2748156" y="2223694"/>
            <a:ext cx="769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style="background:url(/images/sea…&gt;..&lt;/div&gt;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4" name="Google Shape;234;g6ebbee957e_1_85"/>
          <p:cNvSpPr txBox="1"/>
          <p:nvPr/>
        </p:nvSpPr>
        <p:spPr>
          <a:xfrm>
            <a:off x="2593456" y="2539144"/>
            <a:ext cx="5880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235" name="Google Shape;235;g6ebbee957e_1_85"/>
          <p:cNvSpPr txBox="1"/>
          <p:nvPr/>
        </p:nvSpPr>
        <p:spPr>
          <a:xfrm>
            <a:off x="2748156" y="26808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g6ebbee957e_1_85"/>
          <p:cNvSpPr txBox="1"/>
          <p:nvPr/>
        </p:nvSpPr>
        <p:spPr>
          <a:xfrm>
            <a:off x="2657910" y="3046423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g6ebbee957e_1_85"/>
          <p:cNvSpPr txBox="1"/>
          <p:nvPr/>
        </p:nvSpPr>
        <p:spPr>
          <a:xfrm>
            <a:off x="2913072" y="3366694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g6ebbee957e_1_85"/>
          <p:cNvSpPr txBox="1"/>
          <p:nvPr/>
        </p:nvSpPr>
        <p:spPr>
          <a:xfrm>
            <a:off x="3200947" y="3697801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&lt;main class="page pad-0-0"&gt;...&lt;/main&gt;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g6ebbee957e_1_85"/>
          <p:cNvSpPr txBox="1"/>
          <p:nvPr/>
        </p:nvSpPr>
        <p:spPr>
          <a:xfrm>
            <a:off x="2748156" y="40784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g6ebbee957e_1_85"/>
          <p:cNvSpPr txBox="1"/>
          <p:nvPr/>
        </p:nvSpPr>
        <p:spPr>
          <a:xfrm>
            <a:off x="2763001" y="4449571"/>
            <a:ext cx="588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&lt;nav class="side-nav"&gt;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g6ebbee957e_1_85"/>
          <p:cNvSpPr txBox="1"/>
          <p:nvPr/>
        </p:nvSpPr>
        <p:spPr>
          <a:xfrm>
            <a:off x="2497422" y="4648419"/>
            <a:ext cx="6058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242" name="Google Shape;242;g6ebbee957e_1_85"/>
          <p:cNvSpPr txBox="1"/>
          <p:nvPr/>
        </p:nvSpPr>
        <p:spPr>
          <a:xfrm>
            <a:off x="-37525" y="1136700"/>
            <a:ext cx="9181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info =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soup.find_all(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‘div’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, {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‘class’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‘news-update is injured has no player name’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d97a407c3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7d97a407c3_0_130"/>
          <p:cNvSpPr txBox="1"/>
          <p:nvPr/>
        </p:nvSpPr>
        <p:spPr>
          <a:xfrm>
            <a:off x="193358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[</a:t>
            </a:r>
            <a:endParaRPr b="1" sz="3600"/>
          </a:p>
        </p:txBody>
      </p:sp>
      <p:sp>
        <p:nvSpPr>
          <p:cNvPr id="249" name="Google Shape;249;g7d97a407c3_0_130"/>
          <p:cNvSpPr txBox="1"/>
          <p:nvPr/>
        </p:nvSpPr>
        <p:spPr>
          <a:xfrm>
            <a:off x="8615177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]</a:t>
            </a:r>
            <a:endParaRPr b="1" sz="3600"/>
          </a:p>
        </p:txBody>
      </p:sp>
      <p:sp>
        <p:nvSpPr>
          <p:cNvPr id="250" name="Google Shape;250;g7d97a407c3_0_130"/>
          <p:cNvSpPr/>
          <p:nvPr/>
        </p:nvSpPr>
        <p:spPr>
          <a:xfrm>
            <a:off x="545975" y="1489736"/>
            <a:ext cx="619800" cy="586500"/>
          </a:xfrm>
          <a:prstGeom prst="ellipse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251" name="Google Shape;251;g7d97a407c3_0_130"/>
          <p:cNvSpPr/>
          <p:nvPr/>
        </p:nvSpPr>
        <p:spPr>
          <a:xfrm rot="-2617036">
            <a:off x="1170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7d97a407c3_0_130"/>
          <p:cNvSpPr/>
          <p:nvPr/>
        </p:nvSpPr>
        <p:spPr>
          <a:xfrm rot="2624935">
            <a:off x="1170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7d97a407c3_0_130"/>
          <p:cNvSpPr/>
          <p:nvPr/>
        </p:nvSpPr>
        <p:spPr>
          <a:xfrm rot="2733">
            <a:off x="1228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7d97a407c3_0_130"/>
          <p:cNvSpPr txBox="1"/>
          <p:nvPr/>
        </p:nvSpPr>
        <p:spPr>
          <a:xfrm>
            <a:off x="558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55" name="Google Shape;255;g7d97a407c3_0_130"/>
          <p:cNvSpPr/>
          <p:nvPr/>
        </p:nvSpPr>
        <p:spPr>
          <a:xfrm>
            <a:off x="1765175" y="1602965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56" name="Google Shape;256;g7d97a407c3_0_130"/>
          <p:cNvSpPr/>
          <p:nvPr/>
        </p:nvSpPr>
        <p:spPr>
          <a:xfrm>
            <a:off x="1765175" y="2149256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57" name="Google Shape;257;g7d97a407c3_0_130"/>
          <p:cNvSpPr/>
          <p:nvPr/>
        </p:nvSpPr>
        <p:spPr>
          <a:xfrm>
            <a:off x="1765175" y="10824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58" name="Google Shape;258;g7d97a407c3_0_130"/>
          <p:cNvSpPr/>
          <p:nvPr/>
        </p:nvSpPr>
        <p:spPr>
          <a:xfrm>
            <a:off x="2450975" y="1500336"/>
            <a:ext cx="619800" cy="5865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259" name="Google Shape;259;g7d97a407c3_0_130"/>
          <p:cNvSpPr/>
          <p:nvPr/>
        </p:nvSpPr>
        <p:spPr>
          <a:xfrm rot="-2617036">
            <a:off x="3075163" y="1319130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7d97a407c3_0_130"/>
          <p:cNvSpPr/>
          <p:nvPr/>
        </p:nvSpPr>
        <p:spPr>
          <a:xfrm rot="2624935">
            <a:off x="3075212" y="21579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7d97a407c3_0_130"/>
          <p:cNvSpPr/>
          <p:nvPr/>
        </p:nvSpPr>
        <p:spPr>
          <a:xfrm rot="2733">
            <a:off x="3133006" y="1739240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7d97a407c3_0_130"/>
          <p:cNvSpPr txBox="1"/>
          <p:nvPr/>
        </p:nvSpPr>
        <p:spPr>
          <a:xfrm>
            <a:off x="2463866" y="1665128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63" name="Google Shape;263;g7d97a407c3_0_130"/>
          <p:cNvSpPr/>
          <p:nvPr/>
        </p:nvSpPr>
        <p:spPr>
          <a:xfrm>
            <a:off x="3670175" y="1613565"/>
            <a:ext cx="323100" cy="3198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64" name="Google Shape;264;g7d97a407c3_0_130"/>
          <p:cNvSpPr/>
          <p:nvPr/>
        </p:nvSpPr>
        <p:spPr>
          <a:xfrm>
            <a:off x="3670175" y="2159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65" name="Google Shape;265;g7d97a407c3_0_130"/>
          <p:cNvSpPr/>
          <p:nvPr/>
        </p:nvSpPr>
        <p:spPr>
          <a:xfrm>
            <a:off x="3670175" y="10930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66" name="Google Shape;266;g7d97a407c3_0_130"/>
          <p:cNvSpPr/>
          <p:nvPr/>
        </p:nvSpPr>
        <p:spPr>
          <a:xfrm>
            <a:off x="5270375" y="1489736"/>
            <a:ext cx="619800" cy="5865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267" name="Google Shape;267;g7d97a407c3_0_130"/>
          <p:cNvSpPr/>
          <p:nvPr/>
        </p:nvSpPr>
        <p:spPr>
          <a:xfrm rot="-2617036">
            <a:off x="58945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7d97a407c3_0_130"/>
          <p:cNvSpPr/>
          <p:nvPr/>
        </p:nvSpPr>
        <p:spPr>
          <a:xfrm rot="2624935">
            <a:off x="58946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7d97a407c3_0_130"/>
          <p:cNvSpPr/>
          <p:nvPr/>
        </p:nvSpPr>
        <p:spPr>
          <a:xfrm rot="2733">
            <a:off x="59524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7d97a407c3_0_130"/>
          <p:cNvSpPr txBox="1"/>
          <p:nvPr/>
        </p:nvSpPr>
        <p:spPr>
          <a:xfrm>
            <a:off x="52832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71" name="Google Shape;271;g7d97a407c3_0_130"/>
          <p:cNvSpPr/>
          <p:nvPr/>
        </p:nvSpPr>
        <p:spPr>
          <a:xfrm>
            <a:off x="6489575" y="1602965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72" name="Google Shape;272;g7d97a407c3_0_130"/>
          <p:cNvSpPr/>
          <p:nvPr/>
        </p:nvSpPr>
        <p:spPr>
          <a:xfrm>
            <a:off x="6489575" y="21492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73" name="Google Shape;273;g7d97a407c3_0_130"/>
          <p:cNvSpPr/>
          <p:nvPr/>
        </p:nvSpPr>
        <p:spPr>
          <a:xfrm>
            <a:off x="6489575" y="1082456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74" name="Google Shape;274;g7d97a407c3_0_130"/>
          <p:cNvSpPr/>
          <p:nvPr/>
        </p:nvSpPr>
        <p:spPr>
          <a:xfrm>
            <a:off x="7022975" y="1489736"/>
            <a:ext cx="619800" cy="586500"/>
          </a:xfrm>
          <a:prstGeom prst="ellipse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275" name="Google Shape;275;g7d97a407c3_0_130"/>
          <p:cNvSpPr/>
          <p:nvPr/>
        </p:nvSpPr>
        <p:spPr>
          <a:xfrm rot="-2617036">
            <a:off x="7647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d97a407c3_0_130"/>
          <p:cNvSpPr/>
          <p:nvPr/>
        </p:nvSpPr>
        <p:spPr>
          <a:xfrm rot="2624935">
            <a:off x="7647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d97a407c3_0_130"/>
          <p:cNvSpPr/>
          <p:nvPr/>
        </p:nvSpPr>
        <p:spPr>
          <a:xfrm rot="2733">
            <a:off x="7705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7d97a407c3_0_130"/>
          <p:cNvSpPr txBox="1"/>
          <p:nvPr/>
        </p:nvSpPr>
        <p:spPr>
          <a:xfrm>
            <a:off x="7035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79" name="Google Shape;279;g7d97a407c3_0_130"/>
          <p:cNvSpPr/>
          <p:nvPr/>
        </p:nvSpPr>
        <p:spPr>
          <a:xfrm>
            <a:off x="8242175" y="1615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80" name="Google Shape;280;g7d97a407c3_0_130"/>
          <p:cNvSpPr/>
          <p:nvPr/>
        </p:nvSpPr>
        <p:spPr>
          <a:xfrm>
            <a:off x="8242175" y="21492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281" name="Google Shape;281;g7d97a407c3_0_130"/>
          <p:cNvSpPr/>
          <p:nvPr/>
        </p:nvSpPr>
        <p:spPr>
          <a:xfrm>
            <a:off x="8242175" y="1082456"/>
            <a:ext cx="323100" cy="3198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282" name="Google Shape;282;g7d97a407c3_0_130"/>
          <p:cNvSpPr txBox="1"/>
          <p:nvPr/>
        </p:nvSpPr>
        <p:spPr>
          <a:xfrm>
            <a:off x="2142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283" name="Google Shape;283;g7d97a407c3_0_130"/>
          <p:cNvSpPr txBox="1"/>
          <p:nvPr/>
        </p:nvSpPr>
        <p:spPr>
          <a:xfrm>
            <a:off x="4047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284" name="Google Shape;284;g7d97a407c3_0_130"/>
          <p:cNvSpPr txBox="1"/>
          <p:nvPr/>
        </p:nvSpPr>
        <p:spPr>
          <a:xfrm>
            <a:off x="68665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285" name="Google Shape;285;g7d97a407c3_0_130"/>
          <p:cNvSpPr txBox="1"/>
          <p:nvPr/>
        </p:nvSpPr>
        <p:spPr>
          <a:xfrm>
            <a:off x="2070673" y="3401105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g7d97a407c3_0_130"/>
          <p:cNvSpPr txBox="1"/>
          <p:nvPr/>
        </p:nvSpPr>
        <p:spPr>
          <a:xfrm>
            <a:off x="2325835" y="37213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g7d97a407c3_0_130"/>
          <p:cNvSpPr txBox="1"/>
          <p:nvPr/>
        </p:nvSpPr>
        <p:spPr>
          <a:xfrm>
            <a:off x="2060083" y="4839958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g7d97a407c3_0_130"/>
          <p:cNvSpPr txBox="1"/>
          <p:nvPr/>
        </p:nvSpPr>
        <p:spPr>
          <a:xfrm>
            <a:off x="2325835" y="40261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class="news-update_meta"&gt;...&lt;/div&gt;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g7d97a407c3_0_130"/>
          <p:cNvSpPr txBox="1"/>
          <p:nvPr/>
        </p:nvSpPr>
        <p:spPr>
          <a:xfrm>
            <a:off x="2331872" y="4318763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class="news-update_timestamp"&gt;...&lt;/div&gt;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0" name="Google Shape;290;g7d97a407c3_0_130"/>
          <p:cNvSpPr txBox="1"/>
          <p:nvPr/>
        </p:nvSpPr>
        <p:spPr>
          <a:xfrm>
            <a:off x="2554435" y="46357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class="news-update_news"&gt;...&lt;/div&gt;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g7d97a407c3_0_130"/>
          <p:cNvSpPr txBox="1"/>
          <p:nvPr/>
        </p:nvSpPr>
        <p:spPr>
          <a:xfrm>
            <a:off x="193375" y="1073398"/>
            <a:ext cx="87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info =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g7d97a407c3_0_130"/>
          <p:cNvSpPr/>
          <p:nvPr/>
        </p:nvSpPr>
        <p:spPr>
          <a:xfrm>
            <a:off x="774575" y="3936194"/>
            <a:ext cx="834900" cy="7563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293" name="Google Shape;293;g7d97a407c3_0_130"/>
          <p:cNvSpPr/>
          <p:nvPr/>
        </p:nvSpPr>
        <p:spPr>
          <a:xfrm rot="-2542827">
            <a:off x="1620534" y="3701296"/>
            <a:ext cx="487352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7d97a407c3_0_130"/>
          <p:cNvSpPr/>
          <p:nvPr/>
        </p:nvSpPr>
        <p:spPr>
          <a:xfrm rot="2550367">
            <a:off x="1620485" y="4783072"/>
            <a:ext cx="487517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7d97a407c3_0_130"/>
          <p:cNvSpPr/>
          <p:nvPr/>
        </p:nvSpPr>
        <p:spPr>
          <a:xfrm rot="2028">
            <a:off x="1693423" y="4244235"/>
            <a:ext cx="508500" cy="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d97a407c3_0_130"/>
          <p:cNvSpPr txBox="1"/>
          <p:nvPr/>
        </p:nvSpPr>
        <p:spPr>
          <a:xfrm>
            <a:off x="777619" y="4174488"/>
            <a:ext cx="834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</a:rPr>
              <a:t>HTML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7" name="Google Shape;297;g7d97a407c3_0_130"/>
          <p:cNvSpPr txBox="1"/>
          <p:nvPr/>
        </p:nvSpPr>
        <p:spPr>
          <a:xfrm>
            <a:off x="4497125" y="1578025"/>
            <a:ext cx="434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. . .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97a407c3_0_73"/>
          <p:cNvSpPr txBox="1"/>
          <p:nvPr/>
        </p:nvSpPr>
        <p:spPr>
          <a:xfrm>
            <a:off x="0" y="2542744"/>
            <a:ext cx="9144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qualifiers = re.compile(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‘update_headline|update_inj|update_timestamp|update_news’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g7d97a407c3_0_73"/>
          <p:cNvSpPr txBox="1"/>
          <p:nvPr/>
        </p:nvSpPr>
        <p:spPr>
          <a:xfrm>
            <a:off x="0" y="2851207"/>
            <a:ext cx="9144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[[soupy.getText()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soupy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tree.findChildren(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‘div’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‘class’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: qualifiers})] 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tree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info]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g7d97a407c3_0_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g7d97a407c3_0_73"/>
          <p:cNvSpPr txBox="1"/>
          <p:nvPr/>
        </p:nvSpPr>
        <p:spPr>
          <a:xfrm>
            <a:off x="193358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[</a:t>
            </a:r>
            <a:endParaRPr b="1" sz="3600"/>
          </a:p>
        </p:txBody>
      </p:sp>
      <p:sp>
        <p:nvSpPr>
          <p:cNvPr id="306" name="Google Shape;306;g7d97a407c3_0_73"/>
          <p:cNvSpPr txBox="1"/>
          <p:nvPr/>
        </p:nvSpPr>
        <p:spPr>
          <a:xfrm>
            <a:off x="8615177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]</a:t>
            </a:r>
            <a:endParaRPr b="1" sz="3600"/>
          </a:p>
        </p:txBody>
      </p:sp>
      <p:sp>
        <p:nvSpPr>
          <p:cNvPr id="307" name="Google Shape;307;g7d97a407c3_0_73"/>
          <p:cNvSpPr/>
          <p:nvPr/>
        </p:nvSpPr>
        <p:spPr>
          <a:xfrm>
            <a:off x="545975" y="1489736"/>
            <a:ext cx="619800" cy="586500"/>
          </a:xfrm>
          <a:prstGeom prst="ellipse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08" name="Google Shape;308;g7d97a407c3_0_73"/>
          <p:cNvSpPr/>
          <p:nvPr/>
        </p:nvSpPr>
        <p:spPr>
          <a:xfrm rot="-2617036">
            <a:off x="1170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7d97a407c3_0_73"/>
          <p:cNvSpPr/>
          <p:nvPr/>
        </p:nvSpPr>
        <p:spPr>
          <a:xfrm rot="2624935">
            <a:off x="1170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7d97a407c3_0_73"/>
          <p:cNvSpPr/>
          <p:nvPr/>
        </p:nvSpPr>
        <p:spPr>
          <a:xfrm rot="2733">
            <a:off x="1228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7d97a407c3_0_73"/>
          <p:cNvSpPr txBox="1"/>
          <p:nvPr/>
        </p:nvSpPr>
        <p:spPr>
          <a:xfrm>
            <a:off x="558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12" name="Google Shape;312;g7d97a407c3_0_73"/>
          <p:cNvSpPr/>
          <p:nvPr/>
        </p:nvSpPr>
        <p:spPr>
          <a:xfrm>
            <a:off x="1765175" y="1602965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13" name="Google Shape;313;g7d97a407c3_0_73"/>
          <p:cNvSpPr/>
          <p:nvPr/>
        </p:nvSpPr>
        <p:spPr>
          <a:xfrm>
            <a:off x="1765175" y="2149256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14" name="Google Shape;314;g7d97a407c3_0_73"/>
          <p:cNvSpPr/>
          <p:nvPr/>
        </p:nvSpPr>
        <p:spPr>
          <a:xfrm>
            <a:off x="1765175" y="10824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15" name="Google Shape;315;g7d97a407c3_0_73"/>
          <p:cNvSpPr/>
          <p:nvPr/>
        </p:nvSpPr>
        <p:spPr>
          <a:xfrm>
            <a:off x="2450975" y="1500336"/>
            <a:ext cx="619800" cy="5865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316" name="Google Shape;316;g7d97a407c3_0_73"/>
          <p:cNvSpPr/>
          <p:nvPr/>
        </p:nvSpPr>
        <p:spPr>
          <a:xfrm rot="-2617036">
            <a:off x="3075163" y="1319130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7d97a407c3_0_73"/>
          <p:cNvSpPr/>
          <p:nvPr/>
        </p:nvSpPr>
        <p:spPr>
          <a:xfrm rot="2624935">
            <a:off x="3075212" y="21579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7d97a407c3_0_73"/>
          <p:cNvSpPr/>
          <p:nvPr/>
        </p:nvSpPr>
        <p:spPr>
          <a:xfrm rot="2733">
            <a:off x="3133006" y="1739240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7d97a407c3_0_73"/>
          <p:cNvSpPr txBox="1"/>
          <p:nvPr/>
        </p:nvSpPr>
        <p:spPr>
          <a:xfrm>
            <a:off x="2463866" y="1665128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20" name="Google Shape;320;g7d97a407c3_0_73"/>
          <p:cNvSpPr/>
          <p:nvPr/>
        </p:nvSpPr>
        <p:spPr>
          <a:xfrm>
            <a:off x="3670175" y="1613565"/>
            <a:ext cx="323100" cy="3198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21" name="Google Shape;321;g7d97a407c3_0_73"/>
          <p:cNvSpPr/>
          <p:nvPr/>
        </p:nvSpPr>
        <p:spPr>
          <a:xfrm>
            <a:off x="3670175" y="2159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22" name="Google Shape;322;g7d97a407c3_0_73"/>
          <p:cNvSpPr/>
          <p:nvPr/>
        </p:nvSpPr>
        <p:spPr>
          <a:xfrm>
            <a:off x="3670175" y="10930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23" name="Google Shape;323;g7d97a407c3_0_73"/>
          <p:cNvSpPr/>
          <p:nvPr/>
        </p:nvSpPr>
        <p:spPr>
          <a:xfrm>
            <a:off x="5270375" y="1489736"/>
            <a:ext cx="619800" cy="5865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24" name="Google Shape;324;g7d97a407c3_0_73"/>
          <p:cNvSpPr/>
          <p:nvPr/>
        </p:nvSpPr>
        <p:spPr>
          <a:xfrm rot="-2617036">
            <a:off x="58945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7d97a407c3_0_73"/>
          <p:cNvSpPr/>
          <p:nvPr/>
        </p:nvSpPr>
        <p:spPr>
          <a:xfrm rot="2624935">
            <a:off x="58946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7d97a407c3_0_73"/>
          <p:cNvSpPr/>
          <p:nvPr/>
        </p:nvSpPr>
        <p:spPr>
          <a:xfrm rot="2733">
            <a:off x="59524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d97a407c3_0_73"/>
          <p:cNvSpPr txBox="1"/>
          <p:nvPr/>
        </p:nvSpPr>
        <p:spPr>
          <a:xfrm>
            <a:off x="52832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28" name="Google Shape;328;g7d97a407c3_0_73"/>
          <p:cNvSpPr/>
          <p:nvPr/>
        </p:nvSpPr>
        <p:spPr>
          <a:xfrm>
            <a:off x="6489575" y="1602965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29" name="Google Shape;329;g7d97a407c3_0_73"/>
          <p:cNvSpPr/>
          <p:nvPr/>
        </p:nvSpPr>
        <p:spPr>
          <a:xfrm>
            <a:off x="6489575" y="21492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30" name="Google Shape;330;g7d97a407c3_0_73"/>
          <p:cNvSpPr/>
          <p:nvPr/>
        </p:nvSpPr>
        <p:spPr>
          <a:xfrm>
            <a:off x="6489575" y="1082456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31" name="Google Shape;331;g7d97a407c3_0_73"/>
          <p:cNvSpPr/>
          <p:nvPr/>
        </p:nvSpPr>
        <p:spPr>
          <a:xfrm>
            <a:off x="7022975" y="1489736"/>
            <a:ext cx="619800" cy="586500"/>
          </a:xfrm>
          <a:prstGeom prst="ellipse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32" name="Google Shape;332;g7d97a407c3_0_73"/>
          <p:cNvSpPr/>
          <p:nvPr/>
        </p:nvSpPr>
        <p:spPr>
          <a:xfrm rot="-2617036">
            <a:off x="7647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7d97a407c3_0_73"/>
          <p:cNvSpPr/>
          <p:nvPr/>
        </p:nvSpPr>
        <p:spPr>
          <a:xfrm rot="2624935">
            <a:off x="7647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7d97a407c3_0_73"/>
          <p:cNvSpPr/>
          <p:nvPr/>
        </p:nvSpPr>
        <p:spPr>
          <a:xfrm rot="2733">
            <a:off x="7705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7d97a407c3_0_73"/>
          <p:cNvSpPr txBox="1"/>
          <p:nvPr/>
        </p:nvSpPr>
        <p:spPr>
          <a:xfrm>
            <a:off x="7035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36" name="Google Shape;336;g7d97a407c3_0_73"/>
          <p:cNvSpPr/>
          <p:nvPr/>
        </p:nvSpPr>
        <p:spPr>
          <a:xfrm>
            <a:off x="8242175" y="1615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37" name="Google Shape;337;g7d97a407c3_0_73"/>
          <p:cNvSpPr/>
          <p:nvPr/>
        </p:nvSpPr>
        <p:spPr>
          <a:xfrm>
            <a:off x="8242175" y="21492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338" name="Google Shape;338;g7d97a407c3_0_73"/>
          <p:cNvSpPr/>
          <p:nvPr/>
        </p:nvSpPr>
        <p:spPr>
          <a:xfrm>
            <a:off x="8242175" y="1082456"/>
            <a:ext cx="323100" cy="3198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39" name="Google Shape;339;g7d97a407c3_0_73"/>
          <p:cNvSpPr txBox="1"/>
          <p:nvPr/>
        </p:nvSpPr>
        <p:spPr>
          <a:xfrm>
            <a:off x="2142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40" name="Google Shape;340;g7d97a407c3_0_73"/>
          <p:cNvSpPr txBox="1"/>
          <p:nvPr/>
        </p:nvSpPr>
        <p:spPr>
          <a:xfrm>
            <a:off x="4047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41" name="Google Shape;341;g7d97a407c3_0_73"/>
          <p:cNvSpPr txBox="1"/>
          <p:nvPr/>
        </p:nvSpPr>
        <p:spPr>
          <a:xfrm>
            <a:off x="68665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42" name="Google Shape;342;g7d97a407c3_0_73"/>
          <p:cNvSpPr txBox="1"/>
          <p:nvPr/>
        </p:nvSpPr>
        <p:spPr>
          <a:xfrm>
            <a:off x="2070673" y="3401105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g7d97a407c3_0_73"/>
          <p:cNvSpPr txBox="1"/>
          <p:nvPr/>
        </p:nvSpPr>
        <p:spPr>
          <a:xfrm>
            <a:off x="2325835" y="37213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g7d97a407c3_0_73"/>
          <p:cNvSpPr txBox="1"/>
          <p:nvPr/>
        </p:nvSpPr>
        <p:spPr>
          <a:xfrm>
            <a:off x="2060083" y="4839958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g7d97a407c3_0_73"/>
          <p:cNvSpPr txBox="1"/>
          <p:nvPr/>
        </p:nvSpPr>
        <p:spPr>
          <a:xfrm>
            <a:off x="2325835" y="40261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class="news-update_meta"&gt;...&lt;/div&gt;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g7d97a407c3_0_73"/>
          <p:cNvSpPr txBox="1"/>
          <p:nvPr/>
        </p:nvSpPr>
        <p:spPr>
          <a:xfrm>
            <a:off x="2331872" y="4318763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class="news-update_timestamp"&gt;...&lt;/div&gt;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g7d97a407c3_0_73"/>
          <p:cNvSpPr txBox="1"/>
          <p:nvPr/>
        </p:nvSpPr>
        <p:spPr>
          <a:xfrm>
            <a:off x="2554435" y="46357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class="news-update_news"&gt;...&lt;/div&gt;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g7d97a407c3_0_73"/>
          <p:cNvSpPr txBox="1"/>
          <p:nvPr/>
        </p:nvSpPr>
        <p:spPr>
          <a:xfrm>
            <a:off x="193375" y="1073398"/>
            <a:ext cx="87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info =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g7d97a407c3_0_73"/>
          <p:cNvSpPr/>
          <p:nvPr/>
        </p:nvSpPr>
        <p:spPr>
          <a:xfrm>
            <a:off x="774575" y="3936194"/>
            <a:ext cx="834900" cy="7563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50" name="Google Shape;350;g7d97a407c3_0_73"/>
          <p:cNvSpPr/>
          <p:nvPr/>
        </p:nvSpPr>
        <p:spPr>
          <a:xfrm rot="-2542827">
            <a:off x="1620534" y="3701296"/>
            <a:ext cx="487352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d97a407c3_0_73"/>
          <p:cNvSpPr/>
          <p:nvPr/>
        </p:nvSpPr>
        <p:spPr>
          <a:xfrm rot="2550367">
            <a:off x="1620485" y="4783072"/>
            <a:ext cx="487517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7d97a407c3_0_73"/>
          <p:cNvSpPr/>
          <p:nvPr/>
        </p:nvSpPr>
        <p:spPr>
          <a:xfrm rot="2028">
            <a:off x="1693423" y="4244235"/>
            <a:ext cx="508500" cy="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7d97a407c3_0_73"/>
          <p:cNvSpPr txBox="1"/>
          <p:nvPr/>
        </p:nvSpPr>
        <p:spPr>
          <a:xfrm>
            <a:off x="777619" y="4174488"/>
            <a:ext cx="834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</a:rPr>
              <a:t>HTML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54" name="Google Shape;354;g7d97a407c3_0_73"/>
          <p:cNvSpPr txBox="1"/>
          <p:nvPr/>
        </p:nvSpPr>
        <p:spPr>
          <a:xfrm>
            <a:off x="4497125" y="1578025"/>
            <a:ext cx="434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. . .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ec666aa99_0_183"/>
          <p:cNvSpPr txBox="1"/>
          <p:nvPr/>
        </p:nvSpPr>
        <p:spPr>
          <a:xfrm>
            <a:off x="0" y="2542744"/>
            <a:ext cx="9144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qualifiers = re.compile(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‘update_headline|update_inj|update_timestamp|update_news’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0" name="Google Shape;360;g6ec666aa99_0_183"/>
          <p:cNvSpPr txBox="1"/>
          <p:nvPr/>
        </p:nvSpPr>
        <p:spPr>
          <a:xfrm>
            <a:off x="0" y="2851207"/>
            <a:ext cx="9144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[[soupy.getText()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soupy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tree.findChildren(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‘div’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‘class’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: qualifiers})] 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tree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info]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g6ec666aa99_0_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g6ec666aa99_0_183"/>
          <p:cNvSpPr txBox="1"/>
          <p:nvPr/>
        </p:nvSpPr>
        <p:spPr>
          <a:xfrm>
            <a:off x="193358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[</a:t>
            </a:r>
            <a:endParaRPr b="1" sz="3600"/>
          </a:p>
        </p:txBody>
      </p:sp>
      <p:sp>
        <p:nvSpPr>
          <p:cNvPr id="363" name="Google Shape;363;g6ec666aa99_0_183"/>
          <p:cNvSpPr txBox="1"/>
          <p:nvPr/>
        </p:nvSpPr>
        <p:spPr>
          <a:xfrm>
            <a:off x="8615177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]</a:t>
            </a:r>
            <a:endParaRPr b="1" sz="3600"/>
          </a:p>
        </p:txBody>
      </p:sp>
      <p:sp>
        <p:nvSpPr>
          <p:cNvPr id="364" name="Google Shape;364;g6ec666aa99_0_183"/>
          <p:cNvSpPr/>
          <p:nvPr/>
        </p:nvSpPr>
        <p:spPr>
          <a:xfrm>
            <a:off x="545975" y="1489736"/>
            <a:ext cx="619800" cy="586500"/>
          </a:xfrm>
          <a:prstGeom prst="ellipse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65" name="Google Shape;365;g6ec666aa99_0_183"/>
          <p:cNvSpPr/>
          <p:nvPr/>
        </p:nvSpPr>
        <p:spPr>
          <a:xfrm rot="-2617036">
            <a:off x="1170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ec666aa99_0_183"/>
          <p:cNvSpPr/>
          <p:nvPr/>
        </p:nvSpPr>
        <p:spPr>
          <a:xfrm rot="2624935">
            <a:off x="1170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6ec666aa99_0_183"/>
          <p:cNvSpPr/>
          <p:nvPr/>
        </p:nvSpPr>
        <p:spPr>
          <a:xfrm rot="2733">
            <a:off x="1228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6ec666aa99_0_183"/>
          <p:cNvSpPr txBox="1"/>
          <p:nvPr/>
        </p:nvSpPr>
        <p:spPr>
          <a:xfrm>
            <a:off x="558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69" name="Google Shape;369;g6ec666aa99_0_183"/>
          <p:cNvSpPr/>
          <p:nvPr/>
        </p:nvSpPr>
        <p:spPr>
          <a:xfrm>
            <a:off x="1765175" y="1602965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70" name="Google Shape;370;g6ec666aa99_0_183"/>
          <p:cNvSpPr/>
          <p:nvPr/>
        </p:nvSpPr>
        <p:spPr>
          <a:xfrm>
            <a:off x="1765175" y="2149256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71" name="Google Shape;371;g6ec666aa99_0_183"/>
          <p:cNvSpPr/>
          <p:nvPr/>
        </p:nvSpPr>
        <p:spPr>
          <a:xfrm>
            <a:off x="1765175" y="10824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72" name="Google Shape;372;g6ec666aa99_0_183"/>
          <p:cNvSpPr/>
          <p:nvPr/>
        </p:nvSpPr>
        <p:spPr>
          <a:xfrm>
            <a:off x="2450975" y="1500336"/>
            <a:ext cx="619800" cy="5865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373" name="Google Shape;373;g6ec666aa99_0_183"/>
          <p:cNvSpPr/>
          <p:nvPr/>
        </p:nvSpPr>
        <p:spPr>
          <a:xfrm rot="-2617036">
            <a:off x="3075163" y="1319130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ec666aa99_0_183"/>
          <p:cNvSpPr/>
          <p:nvPr/>
        </p:nvSpPr>
        <p:spPr>
          <a:xfrm rot="2624935">
            <a:off x="3075212" y="21579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6ec666aa99_0_183"/>
          <p:cNvSpPr/>
          <p:nvPr/>
        </p:nvSpPr>
        <p:spPr>
          <a:xfrm rot="2733">
            <a:off x="3133006" y="1739240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6ec666aa99_0_183"/>
          <p:cNvSpPr txBox="1"/>
          <p:nvPr/>
        </p:nvSpPr>
        <p:spPr>
          <a:xfrm>
            <a:off x="2463866" y="1665128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77" name="Google Shape;377;g6ec666aa99_0_183"/>
          <p:cNvSpPr/>
          <p:nvPr/>
        </p:nvSpPr>
        <p:spPr>
          <a:xfrm>
            <a:off x="3670175" y="1613565"/>
            <a:ext cx="323100" cy="3198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78" name="Google Shape;378;g6ec666aa99_0_183"/>
          <p:cNvSpPr/>
          <p:nvPr/>
        </p:nvSpPr>
        <p:spPr>
          <a:xfrm>
            <a:off x="3670175" y="2159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79" name="Google Shape;379;g6ec666aa99_0_183"/>
          <p:cNvSpPr/>
          <p:nvPr/>
        </p:nvSpPr>
        <p:spPr>
          <a:xfrm>
            <a:off x="3670175" y="10930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80" name="Google Shape;380;g6ec666aa99_0_183"/>
          <p:cNvSpPr/>
          <p:nvPr/>
        </p:nvSpPr>
        <p:spPr>
          <a:xfrm>
            <a:off x="5270375" y="1489736"/>
            <a:ext cx="619800" cy="5865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81" name="Google Shape;381;g6ec666aa99_0_183"/>
          <p:cNvSpPr/>
          <p:nvPr/>
        </p:nvSpPr>
        <p:spPr>
          <a:xfrm rot="-2617036">
            <a:off x="58945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6ec666aa99_0_183"/>
          <p:cNvSpPr/>
          <p:nvPr/>
        </p:nvSpPr>
        <p:spPr>
          <a:xfrm rot="2624935">
            <a:off x="58946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6ec666aa99_0_183"/>
          <p:cNvSpPr/>
          <p:nvPr/>
        </p:nvSpPr>
        <p:spPr>
          <a:xfrm rot="2733">
            <a:off x="59524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6ec666aa99_0_183"/>
          <p:cNvSpPr txBox="1"/>
          <p:nvPr/>
        </p:nvSpPr>
        <p:spPr>
          <a:xfrm>
            <a:off x="52832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85" name="Google Shape;385;g6ec666aa99_0_183"/>
          <p:cNvSpPr/>
          <p:nvPr/>
        </p:nvSpPr>
        <p:spPr>
          <a:xfrm>
            <a:off x="6489575" y="1602965"/>
            <a:ext cx="323100" cy="319800"/>
          </a:xfrm>
          <a:prstGeom prst="ellipse">
            <a:avLst/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86" name="Google Shape;386;g6ec666aa99_0_183"/>
          <p:cNvSpPr/>
          <p:nvPr/>
        </p:nvSpPr>
        <p:spPr>
          <a:xfrm>
            <a:off x="6489575" y="2149256"/>
            <a:ext cx="323100" cy="3198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87" name="Google Shape;387;g6ec666aa99_0_183"/>
          <p:cNvSpPr/>
          <p:nvPr/>
        </p:nvSpPr>
        <p:spPr>
          <a:xfrm>
            <a:off x="6489575" y="1082456"/>
            <a:ext cx="323100" cy="319800"/>
          </a:xfrm>
          <a:prstGeom prst="ellipse">
            <a:avLst/>
          </a:prstGeom>
          <a:solidFill>
            <a:srgbClr val="7F6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88" name="Google Shape;388;g6ec666aa99_0_183"/>
          <p:cNvSpPr/>
          <p:nvPr/>
        </p:nvSpPr>
        <p:spPr>
          <a:xfrm>
            <a:off x="7022975" y="1489736"/>
            <a:ext cx="619800" cy="586500"/>
          </a:xfrm>
          <a:prstGeom prst="ellipse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389" name="Google Shape;389;g6ec666aa99_0_183"/>
          <p:cNvSpPr/>
          <p:nvPr/>
        </p:nvSpPr>
        <p:spPr>
          <a:xfrm rot="-2617036">
            <a:off x="7647163" y="1308531"/>
            <a:ext cx="369217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6ec666aa99_0_183"/>
          <p:cNvSpPr/>
          <p:nvPr/>
        </p:nvSpPr>
        <p:spPr>
          <a:xfrm rot="2624935">
            <a:off x="7647212" y="2147310"/>
            <a:ext cx="369198" cy="772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6ec666aa99_0_183"/>
          <p:cNvSpPr/>
          <p:nvPr/>
        </p:nvSpPr>
        <p:spPr>
          <a:xfrm rot="2733">
            <a:off x="7705006" y="1728641"/>
            <a:ext cx="377400" cy="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ec666aa99_0_183"/>
          <p:cNvSpPr txBox="1"/>
          <p:nvPr/>
        </p:nvSpPr>
        <p:spPr>
          <a:xfrm>
            <a:off x="7035866" y="1654529"/>
            <a:ext cx="619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rgbClr val="FFFFFF"/>
                </a:solidFill>
              </a:rPr>
              <a:t>HTML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393" name="Google Shape;393;g6ec666aa99_0_183"/>
          <p:cNvSpPr/>
          <p:nvPr/>
        </p:nvSpPr>
        <p:spPr>
          <a:xfrm>
            <a:off x="8242175" y="1615856"/>
            <a:ext cx="323100" cy="3198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94" name="Google Shape;394;g6ec666aa99_0_183"/>
          <p:cNvSpPr/>
          <p:nvPr/>
        </p:nvSpPr>
        <p:spPr>
          <a:xfrm>
            <a:off x="8242175" y="2149256"/>
            <a:ext cx="323100" cy="319800"/>
          </a:xfrm>
          <a:prstGeom prst="ellipse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395" name="Google Shape;395;g6ec666aa99_0_183"/>
          <p:cNvSpPr/>
          <p:nvPr/>
        </p:nvSpPr>
        <p:spPr>
          <a:xfrm>
            <a:off x="8242175" y="1082456"/>
            <a:ext cx="323100" cy="3198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396" name="Google Shape;396;g6ec666aa99_0_183"/>
          <p:cNvSpPr txBox="1"/>
          <p:nvPr/>
        </p:nvSpPr>
        <p:spPr>
          <a:xfrm>
            <a:off x="2142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97" name="Google Shape;397;g6ec666aa99_0_183"/>
          <p:cNvSpPr txBox="1"/>
          <p:nvPr/>
        </p:nvSpPr>
        <p:spPr>
          <a:xfrm>
            <a:off x="40471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98" name="Google Shape;398;g6ec666aa99_0_183"/>
          <p:cNvSpPr txBox="1"/>
          <p:nvPr/>
        </p:nvSpPr>
        <p:spPr>
          <a:xfrm>
            <a:off x="6866584" y="2076600"/>
            <a:ext cx="45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,</a:t>
            </a:r>
            <a:endParaRPr b="1" sz="3000"/>
          </a:p>
        </p:txBody>
      </p:sp>
      <p:sp>
        <p:nvSpPr>
          <p:cNvPr id="399" name="Google Shape;399;g6ec666aa99_0_183"/>
          <p:cNvSpPr txBox="1"/>
          <p:nvPr/>
        </p:nvSpPr>
        <p:spPr>
          <a:xfrm>
            <a:off x="2070673" y="3401105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0" name="Google Shape;400;g6ec666aa99_0_183"/>
          <p:cNvSpPr txBox="1"/>
          <p:nvPr/>
        </p:nvSpPr>
        <p:spPr>
          <a:xfrm>
            <a:off x="2325835" y="37213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g6ec666aa99_0_183"/>
          <p:cNvSpPr txBox="1"/>
          <p:nvPr/>
        </p:nvSpPr>
        <p:spPr>
          <a:xfrm>
            <a:off x="2060083" y="4839958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g6ec666aa99_0_183"/>
          <p:cNvSpPr txBox="1"/>
          <p:nvPr/>
        </p:nvSpPr>
        <p:spPr>
          <a:xfrm>
            <a:off x="2325835" y="40261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class="news-update_meta"&gt;...&lt;/div&gt;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" name="Google Shape;403;g6ec666aa99_0_183"/>
          <p:cNvSpPr txBox="1"/>
          <p:nvPr/>
        </p:nvSpPr>
        <p:spPr>
          <a:xfrm>
            <a:off x="2331872" y="4318763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class="news-update_timestamp"&gt;...&lt;/div&gt;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g6ec666aa99_0_183"/>
          <p:cNvSpPr txBox="1"/>
          <p:nvPr/>
        </p:nvSpPr>
        <p:spPr>
          <a:xfrm>
            <a:off x="2554435" y="4635776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class="news-update_news"&gt;...&lt;/div&gt;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5" name="Google Shape;405;g6ec666aa99_0_183"/>
          <p:cNvSpPr txBox="1"/>
          <p:nvPr/>
        </p:nvSpPr>
        <p:spPr>
          <a:xfrm>
            <a:off x="193375" y="1073398"/>
            <a:ext cx="87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info =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g6ec666aa99_0_183"/>
          <p:cNvSpPr/>
          <p:nvPr/>
        </p:nvSpPr>
        <p:spPr>
          <a:xfrm>
            <a:off x="774575" y="3936194"/>
            <a:ext cx="834900" cy="7563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A7C2E"/>
              </a:solidFill>
            </a:endParaRPr>
          </a:p>
        </p:txBody>
      </p:sp>
      <p:sp>
        <p:nvSpPr>
          <p:cNvPr id="407" name="Google Shape;407;g6ec666aa99_0_183"/>
          <p:cNvSpPr/>
          <p:nvPr/>
        </p:nvSpPr>
        <p:spPr>
          <a:xfrm rot="-2542827">
            <a:off x="1620534" y="3701296"/>
            <a:ext cx="487352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6ec666aa99_0_183"/>
          <p:cNvSpPr/>
          <p:nvPr/>
        </p:nvSpPr>
        <p:spPr>
          <a:xfrm rot="2550367">
            <a:off x="1620485" y="4783072"/>
            <a:ext cx="487517" cy="1021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6ec666aa99_0_183"/>
          <p:cNvSpPr/>
          <p:nvPr/>
        </p:nvSpPr>
        <p:spPr>
          <a:xfrm rot="2028">
            <a:off x="1693423" y="4244235"/>
            <a:ext cx="508500" cy="9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6ec666aa99_0_183"/>
          <p:cNvSpPr txBox="1"/>
          <p:nvPr/>
        </p:nvSpPr>
        <p:spPr>
          <a:xfrm>
            <a:off x="777619" y="4174488"/>
            <a:ext cx="834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</a:rPr>
              <a:t>HTML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11" name="Google Shape;411;g6ec666aa99_0_183"/>
          <p:cNvSpPr/>
          <p:nvPr/>
        </p:nvSpPr>
        <p:spPr>
          <a:xfrm>
            <a:off x="2384825" y="4364600"/>
            <a:ext cx="4860000" cy="572700"/>
          </a:xfrm>
          <a:prstGeom prst="rect">
            <a:avLst/>
          </a:prstGeom>
          <a:noFill/>
          <a:ln cap="flat" cmpd="sng" w="1905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6ec666aa99_0_183"/>
          <p:cNvSpPr txBox="1"/>
          <p:nvPr/>
        </p:nvSpPr>
        <p:spPr>
          <a:xfrm>
            <a:off x="4497125" y="1578025"/>
            <a:ext cx="434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. . 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ec9b3354e_0_26"/>
          <p:cNvSpPr txBox="1"/>
          <p:nvPr/>
        </p:nvSpPr>
        <p:spPr>
          <a:xfrm>
            <a:off x="232014" y="1603075"/>
            <a:ext cx="8638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Tommy John Surgery, 8/20/19, Avila is expected to undergo tommy j...],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Suffers Arm Injury, 8/16/19, Avila exited the game with what appe...],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Rehabbing in Rookie Ball, 8/5/2019, Avila covered 3.1 innings in r...],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Out With Elbow Strain, 4/23/2019, Avila will be shut down for at le...]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8" name="Google Shape;418;g6ec9b3354e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g6ec9b3354e_0_26"/>
          <p:cNvSpPr txBox="1"/>
          <p:nvPr/>
        </p:nvSpPr>
        <p:spPr>
          <a:xfrm>
            <a:off x="777619" y="4174488"/>
            <a:ext cx="834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</a:rPr>
              <a:t>HTML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20" name="Google Shape;420;g6ec9b3354e_0_26"/>
          <p:cNvSpPr txBox="1"/>
          <p:nvPr/>
        </p:nvSpPr>
        <p:spPr>
          <a:xfrm>
            <a:off x="193358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[</a:t>
            </a:r>
            <a:endParaRPr b="1" sz="3600"/>
          </a:p>
        </p:txBody>
      </p:sp>
      <p:sp>
        <p:nvSpPr>
          <p:cNvPr id="421" name="Google Shape;421;g6ec9b3354e_0_26"/>
          <p:cNvSpPr txBox="1"/>
          <p:nvPr/>
        </p:nvSpPr>
        <p:spPr>
          <a:xfrm>
            <a:off x="8615177" y="3060879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]</a:t>
            </a:r>
            <a:endParaRPr b="1" sz="3600"/>
          </a:p>
        </p:txBody>
      </p:sp>
      <p:sp>
        <p:nvSpPr>
          <p:cNvPr id="422" name="Google Shape;422;g6ec9b3354e_0_26"/>
          <p:cNvSpPr txBox="1"/>
          <p:nvPr/>
        </p:nvSpPr>
        <p:spPr>
          <a:xfrm>
            <a:off x="193375" y="1073398"/>
            <a:ext cx="87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info =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ec666aa99_0_239"/>
          <p:cNvSpPr txBox="1"/>
          <p:nvPr/>
        </p:nvSpPr>
        <p:spPr>
          <a:xfrm>
            <a:off x="232014" y="1603075"/>
            <a:ext cx="86388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Tommy John Surgery, 8/20/19, Avila is expected to undergo tommy j...],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Suffers Arm Injury, 8/16/19, Avila exited the game with what appe...],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Rehabbing in Rookie Ball, 8/5/2019, Avila covered 3.1 innings in r...],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[14626, Out With Elbow Strain, 4/23/2019, Avila will be shut down for at le...]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g6ec666aa99_0_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g6ec666aa99_0_239"/>
          <p:cNvSpPr txBox="1"/>
          <p:nvPr/>
        </p:nvSpPr>
        <p:spPr>
          <a:xfrm>
            <a:off x="777619" y="4174488"/>
            <a:ext cx="834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FFFFFF"/>
                </a:solidFill>
              </a:rPr>
              <a:t>HTML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30" name="Google Shape;430;g6ec666aa99_0_239"/>
          <p:cNvSpPr txBox="1"/>
          <p:nvPr/>
        </p:nvSpPr>
        <p:spPr>
          <a:xfrm>
            <a:off x="193358" y="1396798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[</a:t>
            </a:r>
            <a:endParaRPr b="1" sz="3600"/>
          </a:p>
        </p:txBody>
      </p:sp>
      <p:sp>
        <p:nvSpPr>
          <p:cNvPr id="431" name="Google Shape;431;g6ec666aa99_0_239"/>
          <p:cNvSpPr txBox="1"/>
          <p:nvPr/>
        </p:nvSpPr>
        <p:spPr>
          <a:xfrm>
            <a:off x="8615177" y="3060879"/>
            <a:ext cx="760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]</a:t>
            </a:r>
            <a:endParaRPr b="1" sz="3600"/>
          </a:p>
        </p:txBody>
      </p:sp>
      <p:sp>
        <p:nvSpPr>
          <p:cNvPr id="432" name="Google Shape;432;g6ec666aa99_0_239"/>
          <p:cNvSpPr txBox="1"/>
          <p:nvPr/>
        </p:nvSpPr>
        <p:spPr>
          <a:xfrm>
            <a:off x="193375" y="1073398"/>
            <a:ext cx="8766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info =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3" name="Google Shape;433;g6ec666aa99_0_239"/>
          <p:cNvSpPr txBox="1"/>
          <p:nvPr/>
        </p:nvSpPr>
        <p:spPr>
          <a:xfrm>
            <a:off x="0" y="3838925"/>
            <a:ext cx="914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[item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sublist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injury_catcher(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ids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IDlist]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sublist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is not None</a:t>
            </a:r>
            <a:endParaRPr>
              <a:solidFill>
                <a:srgbClr val="1E574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sublist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is not None</a:t>
            </a: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4" name="Google Shape;434;g6ec666aa99_0_239"/>
          <p:cNvSpPr/>
          <p:nvPr/>
        </p:nvSpPr>
        <p:spPr>
          <a:xfrm rot="5400000">
            <a:off x="1147300" y="4373975"/>
            <a:ext cx="618900" cy="451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C78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6ec666aa99_0_239"/>
          <p:cNvSpPr txBox="1"/>
          <p:nvPr/>
        </p:nvSpPr>
        <p:spPr>
          <a:xfrm>
            <a:off x="2590519" y="4566856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rotowire_injury_report.csv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36" name="Google Shape;436;g6ec666aa99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50" y="4375844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6ec666aa99_0_239"/>
          <p:cNvSpPr txBox="1"/>
          <p:nvPr/>
        </p:nvSpPr>
        <p:spPr>
          <a:xfrm>
            <a:off x="6471275" y="4441750"/>
            <a:ext cx="2672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A7C2E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injury_catcher(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US">
                <a:solidFill>
                  <a:srgbClr val="09337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	all previous lines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3066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39051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6ec666aa99_0_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g6ec666aa99_0_303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rotowire_injury_report.csv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g6ec666aa99_0_303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current_injury_list.csv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9" name="Google Shape;449;g6ec666aa99_0_303"/>
          <p:cNvSpPr txBox="1"/>
          <p:nvPr/>
        </p:nvSpPr>
        <p:spPr>
          <a:xfrm>
            <a:off x="1105766" y="3229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g6ec666aa99_0_303"/>
          <p:cNvSpPr txBox="1"/>
          <p:nvPr/>
        </p:nvSpPr>
        <p:spPr>
          <a:xfrm>
            <a:off x="1105766" y="4003087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mlbam_players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1" name="Google Shape;451;g6ec666aa99_0_303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452" name="Google Shape;452;g6ec666aa99_0_303"/>
          <p:cNvSpPr txBox="1"/>
          <p:nvPr/>
        </p:nvSpPr>
        <p:spPr>
          <a:xfrm>
            <a:off x="5296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twitter_injury_report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g6ec666aa99_0_303"/>
          <p:cNvSpPr txBox="1"/>
          <p:nvPr/>
        </p:nvSpPr>
        <p:spPr>
          <a:xfrm>
            <a:off x="5296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rotoworld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_injury_list.csv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g6ec666aa99_0_303"/>
          <p:cNvSpPr txBox="1"/>
          <p:nvPr/>
        </p:nvSpPr>
        <p:spPr>
          <a:xfrm>
            <a:off x="5296766" y="3229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rotoworld_players.csv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5" name="Google Shape;455;g6ec666aa99_0_303"/>
          <p:cNvSpPr txBox="1"/>
          <p:nvPr/>
        </p:nvSpPr>
        <p:spPr>
          <a:xfrm>
            <a:off x="5296766" y="4003087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website_random_walk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6" name="Google Shape;456;g6ec666aa99_0_303"/>
          <p:cNvSpPr txBox="1"/>
          <p:nvPr/>
        </p:nvSpPr>
        <p:spPr>
          <a:xfrm>
            <a:off x="5296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Planned</a:t>
            </a:r>
            <a:r>
              <a:rPr b="1" lang="en-US" sz="1800"/>
              <a:t>:</a:t>
            </a:r>
            <a:endParaRPr b="1" sz="1800"/>
          </a:p>
        </p:txBody>
      </p:sp>
      <p:pic>
        <p:nvPicPr>
          <p:cNvPr id="457" name="Google Shape;457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3066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6ec666aa99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3905179"/>
            <a:ext cx="630374" cy="63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26167" r="15250" t="0"/>
          <a:stretch/>
        </p:blipFill>
        <p:spPr>
          <a:xfrm>
            <a:off x="6405666" y="1292053"/>
            <a:ext cx="2199242" cy="201884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Our Team : Forbes Loaners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311700" y="1152475"/>
            <a:ext cx="85206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Confidentiality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Financial 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Flexibility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shared baseball resources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Affects prospects and free agency decisions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850" y="3126700"/>
            <a:ext cx="2122350" cy="15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95" y="2992475"/>
            <a:ext cx="2860575" cy="18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3066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39051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6ec9b3354e_0_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g6ec9b3354e_0_152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rotowire_injury_report.csv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g6ec9b3354e_0_152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current_injury_list.csv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2" name="Google Shape;472;g6ec9b3354e_0_152"/>
          <p:cNvSpPr txBox="1"/>
          <p:nvPr/>
        </p:nvSpPr>
        <p:spPr>
          <a:xfrm>
            <a:off x="1105766" y="3229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Google Shape;473;g6ec9b3354e_0_152"/>
          <p:cNvSpPr txBox="1"/>
          <p:nvPr/>
        </p:nvSpPr>
        <p:spPr>
          <a:xfrm>
            <a:off x="1105766" y="4003087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mlbam_players.csv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g6ec9b3354e_0_152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475" name="Google Shape;475;g6ec9b3354e_0_152"/>
          <p:cNvSpPr txBox="1"/>
          <p:nvPr/>
        </p:nvSpPr>
        <p:spPr>
          <a:xfrm>
            <a:off x="5296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twitter_injury_report.csv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g6ec9b3354e_0_152"/>
          <p:cNvSpPr txBox="1"/>
          <p:nvPr/>
        </p:nvSpPr>
        <p:spPr>
          <a:xfrm>
            <a:off x="5296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rotoworld_injury_list.csv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g6ec9b3354e_0_152"/>
          <p:cNvSpPr txBox="1"/>
          <p:nvPr/>
        </p:nvSpPr>
        <p:spPr>
          <a:xfrm>
            <a:off x="5296766" y="3229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rotoworld_players.csv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g6ec9b3354e_0_152"/>
          <p:cNvSpPr txBox="1"/>
          <p:nvPr/>
        </p:nvSpPr>
        <p:spPr>
          <a:xfrm>
            <a:off x="5296766" y="4003087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website_random_walk.csv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g6ec9b3354e_0_152"/>
          <p:cNvSpPr txBox="1"/>
          <p:nvPr/>
        </p:nvSpPr>
        <p:spPr>
          <a:xfrm>
            <a:off x="5296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Planned:</a:t>
            </a:r>
            <a:endParaRPr b="1" sz="1800"/>
          </a:p>
        </p:txBody>
      </p:sp>
      <p:pic>
        <p:nvPicPr>
          <p:cNvPr id="480" name="Google Shape;480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3066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6ec9b3354e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91" y="39051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6ec9b3354e_0_152"/>
          <p:cNvSpPr txBox="1"/>
          <p:nvPr/>
        </p:nvSpPr>
        <p:spPr>
          <a:xfrm>
            <a:off x="12900" y="4578600"/>
            <a:ext cx="9144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How do we structure and merge all this data together?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6ec9b3354e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6ec9b3354e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6ec9b3354e_0_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 (Example)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g6ec9b3354e_0_175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3" name="Google Shape;493;g6ec9b3354e_0_175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mlb_players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Google Shape;494;g6ec9b3354e_0_175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6eea3f268a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6eea3f268a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6eea3f268a_2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 (Example)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g6eea3f268a_2_37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3" name="Google Shape;503;g6eea3f268a_2_37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g6eea3f268a_2_37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505" name="Google Shape;505;g6eea3f268a_2_37"/>
          <p:cNvSpPr txBox="1"/>
          <p:nvPr/>
        </p:nvSpPr>
        <p:spPr>
          <a:xfrm>
            <a:off x="5988825" y="1101552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For J.T Realmuto:</a:t>
            </a:r>
            <a:endParaRPr b="1" sz="1800"/>
          </a:p>
        </p:txBody>
      </p:sp>
      <p:pic>
        <p:nvPicPr>
          <p:cNvPr id="506" name="Google Shape;506;g6eea3f268a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321" y="1629147"/>
            <a:ext cx="2177025" cy="1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6eea3f268a_2_37"/>
          <p:cNvSpPr txBox="1"/>
          <p:nvPr/>
        </p:nvSpPr>
        <p:spPr>
          <a:xfrm>
            <a:off x="6028400" y="3007200"/>
            <a:ext cx="2177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RotowireID: 592663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MLBID: 11641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7d97a407c3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7d97a407c3_0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7d97a407c3_0_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 (Example)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g7d97a407c3_0_315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g7d97a407c3_0_315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g7d97a407c3_0_315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518" name="Google Shape;518;g7d97a407c3_0_315"/>
          <p:cNvSpPr txBox="1"/>
          <p:nvPr/>
        </p:nvSpPr>
        <p:spPr>
          <a:xfrm>
            <a:off x="5988825" y="1101552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For J.T Realmuto</a:t>
            </a:r>
            <a:r>
              <a:rPr b="1" lang="en-US" sz="1800"/>
              <a:t>:</a:t>
            </a:r>
            <a:endParaRPr b="1" sz="1800"/>
          </a:p>
        </p:txBody>
      </p:sp>
      <p:pic>
        <p:nvPicPr>
          <p:cNvPr id="519" name="Google Shape;519;g7d97a407c3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321" y="1629147"/>
            <a:ext cx="2177025" cy="1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7d97a407c3_0_315"/>
          <p:cNvSpPr txBox="1"/>
          <p:nvPr/>
        </p:nvSpPr>
        <p:spPr>
          <a:xfrm>
            <a:off x="6028400" y="3007200"/>
            <a:ext cx="2177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RotowireID: 592663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MLBID: 11641</a:t>
            </a:r>
            <a:endParaRPr b="1"/>
          </a:p>
        </p:txBody>
      </p:sp>
      <p:sp>
        <p:nvSpPr>
          <p:cNvPr id="521" name="Google Shape;521;g7d97a407c3_0_315"/>
          <p:cNvSpPr txBox="1"/>
          <p:nvPr/>
        </p:nvSpPr>
        <p:spPr>
          <a:xfrm>
            <a:off x="311700" y="3665566"/>
            <a:ext cx="4496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These two files have separate ID systems. How do we make it simple to work with both of them?</a:t>
            </a:r>
            <a:endParaRPr b="1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6eea3f268a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6eea3f268a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6eea3f268a_2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 (Example)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g6eea3f268a_2_4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Google Shape;530;g6eea3f268a_2_4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g6eea3f268a_2_4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532" name="Google Shape;532;g6eea3f268a_2_4"/>
          <p:cNvSpPr txBox="1"/>
          <p:nvPr/>
        </p:nvSpPr>
        <p:spPr>
          <a:xfrm>
            <a:off x="5988825" y="1101552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For J.T. Realmuto:</a:t>
            </a:r>
            <a:endParaRPr b="1" sz="1800"/>
          </a:p>
        </p:txBody>
      </p:sp>
      <p:pic>
        <p:nvPicPr>
          <p:cNvPr id="533" name="Google Shape;533;g6eea3f268a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321" y="1629147"/>
            <a:ext cx="2177025" cy="1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6eea3f268a_2_4"/>
          <p:cNvSpPr txBox="1"/>
          <p:nvPr/>
        </p:nvSpPr>
        <p:spPr>
          <a:xfrm>
            <a:off x="6028400" y="3007200"/>
            <a:ext cx="2177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RotowireID: 592663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MLBID: 11641</a:t>
            </a:r>
            <a:endParaRPr b="1"/>
          </a:p>
        </p:txBody>
      </p:sp>
      <p:pic>
        <p:nvPicPr>
          <p:cNvPr id="535" name="Google Shape;535;g6eea3f268a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3219375"/>
            <a:ext cx="1578951" cy="18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6eea3f268a_2_4"/>
          <p:cNvSpPr txBox="1"/>
          <p:nvPr/>
        </p:nvSpPr>
        <p:spPr>
          <a:xfrm>
            <a:off x="2293309" y="3615710"/>
            <a:ext cx="57597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mlb &lt;- read_csv(</a:t>
            </a:r>
            <a:r>
              <a:rPr lang="en-US" sz="1200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‘mlbam_players.csv’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lang="en-US" sz="1200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‘rotowire_players.csv’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) %&gt;%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	inner_join(mlb, by = c(</a:t>
            </a:r>
            <a:r>
              <a:rPr lang="en-US" sz="1200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‘fullName’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200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‘DOB’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)) %&gt;%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	distinct(fullName, MLBID, RotoID) %&gt;%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	write_csv(</a:t>
            </a:r>
            <a:r>
              <a:rPr lang="en-US" sz="1200">
                <a:solidFill>
                  <a:srgbClr val="1E5748"/>
                </a:solidFill>
                <a:latin typeface="Roboto Mono"/>
                <a:ea typeface="Roboto Mono"/>
                <a:cs typeface="Roboto Mono"/>
                <a:sym typeface="Roboto Mono"/>
              </a:rPr>
              <a:t>‘playerxref.csv’</a:t>
            </a: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6eea3f268a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1542979"/>
            <a:ext cx="630374" cy="6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6eea3f268a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04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6eea3f268a_2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Relating Data (Example)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g6eea3f268a_2_19"/>
          <p:cNvSpPr txBox="1"/>
          <p:nvPr/>
        </p:nvSpPr>
        <p:spPr>
          <a:xfrm>
            <a:off x="1105766" y="1705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rotowire_players.csv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5" name="Google Shape;545;g6eea3f268a_2_19"/>
          <p:cNvSpPr txBox="1"/>
          <p:nvPr/>
        </p:nvSpPr>
        <p:spPr>
          <a:xfrm>
            <a:off x="1105766" y="246734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mlb_players.csv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g6eea3f268a_2_19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Current:</a:t>
            </a:r>
            <a:endParaRPr b="1" sz="1800"/>
          </a:p>
        </p:txBody>
      </p:sp>
      <p:sp>
        <p:nvSpPr>
          <p:cNvPr id="547" name="Google Shape;547;g6eea3f268a_2_19"/>
          <p:cNvSpPr txBox="1"/>
          <p:nvPr/>
        </p:nvSpPr>
        <p:spPr>
          <a:xfrm>
            <a:off x="5988825" y="1101548"/>
            <a:ext cx="2256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For J.T. Realmuto:</a:t>
            </a:r>
            <a:endParaRPr b="1" sz="1800"/>
          </a:p>
        </p:txBody>
      </p:sp>
      <p:pic>
        <p:nvPicPr>
          <p:cNvPr id="548" name="Google Shape;548;g6eea3f268a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321" y="1629147"/>
            <a:ext cx="2177025" cy="1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6eea3f268a_2_19"/>
          <p:cNvSpPr txBox="1"/>
          <p:nvPr/>
        </p:nvSpPr>
        <p:spPr>
          <a:xfrm>
            <a:off x="6028400" y="3007200"/>
            <a:ext cx="2177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RotowireID: 592663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MLBID: 11641</a:t>
            </a:r>
            <a:endParaRPr b="1"/>
          </a:p>
        </p:txBody>
      </p:sp>
      <p:pic>
        <p:nvPicPr>
          <p:cNvPr id="550" name="Google Shape;550;g6eea3f268a_2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3219375"/>
            <a:ext cx="1578951" cy="18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6eea3f268a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450" y="3828979"/>
            <a:ext cx="630374" cy="6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6eea3f268a_2_19"/>
          <p:cNvSpPr txBox="1"/>
          <p:nvPr/>
        </p:nvSpPr>
        <p:spPr>
          <a:xfrm>
            <a:off x="4140766" y="3994362"/>
            <a:ext cx="353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playerxref.csv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3" name="Google Shape;553;g6eea3f268a_2_19"/>
          <p:cNvSpPr/>
          <p:nvPr/>
        </p:nvSpPr>
        <p:spPr>
          <a:xfrm>
            <a:off x="2306802" y="3867597"/>
            <a:ext cx="7635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3376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ec9b3354e_0_124"/>
          <p:cNvSpPr txBox="1"/>
          <p:nvPr/>
        </p:nvSpPr>
        <p:spPr>
          <a:xfrm>
            <a:off x="296225" y="1669625"/>
            <a:ext cx="4214400" cy="2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“Connection Reset by Peer” Error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Computer resources (time, speed)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Filtering/Cleaning of Data</a:t>
            </a:r>
            <a:endParaRPr sz="1800"/>
          </a:p>
        </p:txBody>
      </p:sp>
      <p:sp>
        <p:nvSpPr>
          <p:cNvPr id="559" name="Google Shape;559;g6ec9b3354e_0_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Current State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g6ec9b3354e_0_124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 Setbacks:</a:t>
            </a:r>
            <a:endParaRPr b="1" sz="1800"/>
          </a:p>
        </p:txBody>
      </p:sp>
      <p:sp>
        <p:nvSpPr>
          <p:cNvPr id="561" name="Google Shape;561;g6ec9b3354e_0_124"/>
          <p:cNvSpPr txBox="1"/>
          <p:nvPr/>
        </p:nvSpPr>
        <p:spPr>
          <a:xfrm>
            <a:off x="5296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Viable Solutions:</a:t>
            </a:r>
            <a:endParaRPr b="1" sz="1800"/>
          </a:p>
        </p:txBody>
      </p:sp>
      <p:sp>
        <p:nvSpPr>
          <p:cNvPr id="562" name="Google Shape;562;g6ec9b3354e_0_124"/>
          <p:cNvSpPr txBox="1"/>
          <p:nvPr/>
        </p:nvSpPr>
        <p:spPr>
          <a:xfrm>
            <a:off x="5094250" y="1665350"/>
            <a:ext cx="37380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remote Raspberry Pi in perpetuity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NLP, other ML techniques for effective filtering</a:t>
            </a:r>
            <a:endParaRPr sz="1800"/>
          </a:p>
        </p:txBody>
      </p:sp>
      <p:pic>
        <p:nvPicPr>
          <p:cNvPr id="563" name="Google Shape;563;g6ec9b3354e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25" y="15934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6ec9b3354e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850" y="1527902"/>
            <a:ext cx="1876190" cy="7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d97a407c3_0_275"/>
          <p:cNvSpPr txBox="1"/>
          <p:nvPr/>
        </p:nvSpPr>
        <p:spPr>
          <a:xfrm>
            <a:off x="296225" y="1669625"/>
            <a:ext cx="4214400" cy="2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“Connection Reset by Peer” Error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Computer resources (time, speed)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Filtering/Cleaning of Data</a:t>
            </a:r>
            <a:endParaRPr sz="1800"/>
          </a:p>
        </p:txBody>
      </p:sp>
      <p:sp>
        <p:nvSpPr>
          <p:cNvPr id="570" name="Google Shape;570;g7d97a407c3_0_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Current State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g7d97a407c3_0_275"/>
          <p:cNvSpPr txBox="1"/>
          <p:nvPr/>
        </p:nvSpPr>
        <p:spPr>
          <a:xfrm>
            <a:off x="1105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Current Setbacks:</a:t>
            </a:r>
            <a:endParaRPr b="1" sz="1800"/>
          </a:p>
        </p:txBody>
      </p:sp>
      <p:sp>
        <p:nvSpPr>
          <p:cNvPr id="572" name="Google Shape;572;g7d97a407c3_0_275"/>
          <p:cNvSpPr txBox="1"/>
          <p:nvPr/>
        </p:nvSpPr>
        <p:spPr>
          <a:xfrm>
            <a:off x="5296775" y="1101588"/>
            <a:ext cx="2256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Viable Solutions:</a:t>
            </a:r>
            <a:endParaRPr b="1" sz="1800"/>
          </a:p>
        </p:txBody>
      </p:sp>
      <p:sp>
        <p:nvSpPr>
          <p:cNvPr id="573" name="Google Shape;573;g7d97a407c3_0_275"/>
          <p:cNvSpPr txBox="1"/>
          <p:nvPr/>
        </p:nvSpPr>
        <p:spPr>
          <a:xfrm>
            <a:off x="5094250" y="1665350"/>
            <a:ext cx="37380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remote Raspberry Pi in perpetuity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 NLP, other ML techniques for effective filtering</a:t>
            </a:r>
            <a:endParaRPr sz="1800"/>
          </a:p>
        </p:txBody>
      </p:sp>
      <p:pic>
        <p:nvPicPr>
          <p:cNvPr id="574" name="Google Shape;574;g7d97a407c3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25" y="15934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7d97a407c3_0_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850" y="1527902"/>
            <a:ext cx="1876190" cy="7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7d97a407c3_0_275"/>
          <p:cNvSpPr txBox="1"/>
          <p:nvPr/>
        </p:nvSpPr>
        <p:spPr>
          <a:xfrm>
            <a:off x="0" y="3540000"/>
            <a:ext cx="914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Next Targets:</a:t>
            </a:r>
            <a:endParaRPr b="1" sz="1800"/>
          </a:p>
        </p:txBody>
      </p:sp>
      <p:sp>
        <p:nvSpPr>
          <p:cNvPr id="577" name="Google Shape;577;g7d97a407c3_0_275"/>
          <p:cNvSpPr txBox="1"/>
          <p:nvPr/>
        </p:nvSpPr>
        <p:spPr>
          <a:xfrm>
            <a:off x="344125" y="3861700"/>
            <a:ext cx="87117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Scraping of Rotoworld.com and merging information onto playerxref.csv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Look into efficacy of using Twitter as a source of injury data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ec9b3354e_0_135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E5748"/>
                </a:solidFill>
              </a:rPr>
              <a:t>Thank you! Any Questions?</a:t>
            </a:r>
            <a:endParaRPr b="1">
              <a:solidFill>
                <a:srgbClr val="1E574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ebbee957e_3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Current Standings in the IBL</a:t>
            </a:r>
            <a:endParaRPr/>
          </a:p>
        </p:txBody>
      </p:sp>
      <p:pic>
        <p:nvPicPr>
          <p:cNvPr id="70" name="Google Shape;70;g6ebbee957e_3_7"/>
          <p:cNvPicPr preferRelativeResize="0"/>
          <p:nvPr/>
        </p:nvPicPr>
        <p:blipFill rotWithShape="1">
          <a:blip r:embed="rId3">
            <a:alphaModFix/>
          </a:blip>
          <a:srcRect b="30558" l="8852" r="48171" t="37512"/>
          <a:stretch/>
        </p:blipFill>
        <p:spPr>
          <a:xfrm>
            <a:off x="851637" y="1393049"/>
            <a:ext cx="7460746" cy="32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6ebbee957e_3_7"/>
          <p:cNvSpPr txBox="1"/>
          <p:nvPr/>
        </p:nvSpPr>
        <p:spPr>
          <a:xfrm>
            <a:off x="851637" y="1820797"/>
            <a:ext cx="2221800" cy="52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Bad News Bears</a:t>
            </a:r>
            <a:endParaRPr b="1" sz="1200">
              <a:solidFill>
                <a:srgbClr val="351C75"/>
              </a:solidFill>
            </a:endParaRPr>
          </a:p>
        </p:txBody>
      </p:sp>
      <p:sp>
        <p:nvSpPr>
          <p:cNvPr id="72" name="Google Shape;72;g6ebbee957e_3_7"/>
          <p:cNvSpPr txBox="1"/>
          <p:nvPr/>
        </p:nvSpPr>
        <p:spPr>
          <a:xfrm>
            <a:off x="851637" y="2372557"/>
            <a:ext cx="2241900" cy="52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Springfield Isotopes</a:t>
            </a:r>
            <a:endParaRPr b="1" sz="1200">
              <a:solidFill>
                <a:srgbClr val="351C75"/>
              </a:solidFill>
            </a:endParaRPr>
          </a:p>
        </p:txBody>
      </p:sp>
      <p:sp>
        <p:nvSpPr>
          <p:cNvPr id="73" name="Google Shape;73;g6ebbee957e_3_7"/>
          <p:cNvSpPr txBox="1"/>
          <p:nvPr/>
        </p:nvSpPr>
        <p:spPr>
          <a:xfrm>
            <a:off x="851637" y="2924273"/>
            <a:ext cx="2221800" cy="52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Field of Dreams</a:t>
            </a:r>
            <a:endParaRPr b="1" sz="1200">
              <a:solidFill>
                <a:srgbClr val="351C75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Ghosts</a:t>
            </a:r>
            <a:endParaRPr b="1" sz="1200">
              <a:solidFill>
                <a:srgbClr val="351C75"/>
              </a:solidFill>
            </a:endParaRPr>
          </a:p>
        </p:txBody>
      </p:sp>
      <p:sp>
        <p:nvSpPr>
          <p:cNvPr id="74" name="Google Shape;74;g6ebbee957e_3_7"/>
          <p:cNvSpPr txBox="1"/>
          <p:nvPr/>
        </p:nvSpPr>
        <p:spPr>
          <a:xfrm>
            <a:off x="871587" y="4058707"/>
            <a:ext cx="2221800" cy="52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Financial Flexibility</a:t>
            </a:r>
            <a:endParaRPr b="1" sz="1200">
              <a:solidFill>
                <a:srgbClr val="351C75"/>
              </a:solidFill>
            </a:endParaRPr>
          </a:p>
        </p:txBody>
      </p:sp>
      <p:sp>
        <p:nvSpPr>
          <p:cNvPr id="75" name="Google Shape;75;g6ebbee957e_3_7"/>
          <p:cNvSpPr txBox="1"/>
          <p:nvPr/>
        </p:nvSpPr>
        <p:spPr>
          <a:xfrm>
            <a:off x="871587" y="3491478"/>
            <a:ext cx="2221800" cy="520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51C75"/>
                </a:solidFill>
              </a:rPr>
              <a:t>Forbes Loaners</a:t>
            </a:r>
            <a:endParaRPr b="1" sz="1200">
              <a:solidFill>
                <a:srgbClr val="351C75"/>
              </a:solidFill>
            </a:endParaRPr>
          </a:p>
        </p:txBody>
      </p:sp>
      <p:sp>
        <p:nvSpPr>
          <p:cNvPr id="76" name="Google Shape;76;g6ebbee957e_3_7"/>
          <p:cNvSpPr txBox="1"/>
          <p:nvPr/>
        </p:nvSpPr>
        <p:spPr>
          <a:xfrm>
            <a:off x="871579" y="1430409"/>
            <a:ext cx="2221800" cy="359400"/>
          </a:xfrm>
          <a:prstGeom prst="rect">
            <a:avLst/>
          </a:prstGeom>
          <a:solidFill>
            <a:srgbClr val="0933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</a:rPr>
              <a:t>IBL Misfits Division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77" name="Google Shape;77;g6ebbee957e_3_7"/>
          <p:cNvPicPr preferRelativeResize="0"/>
          <p:nvPr/>
        </p:nvPicPr>
        <p:blipFill rotWithShape="1">
          <a:blip r:embed="rId4">
            <a:alphaModFix/>
          </a:blip>
          <a:srcRect b="0" l="22287" r="21017" t="0"/>
          <a:stretch/>
        </p:blipFill>
        <p:spPr>
          <a:xfrm>
            <a:off x="871575" y="3491500"/>
            <a:ext cx="448925" cy="4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6ebbee957e_3_7"/>
          <p:cNvPicPr preferRelativeResize="0"/>
          <p:nvPr/>
        </p:nvPicPr>
        <p:blipFill rotWithShape="1">
          <a:blip r:embed="rId5">
            <a:alphaModFix/>
          </a:blip>
          <a:srcRect b="16874" l="23824" r="29194" t="0"/>
          <a:stretch/>
        </p:blipFill>
        <p:spPr>
          <a:xfrm>
            <a:off x="871575" y="4058673"/>
            <a:ext cx="448926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6ebbee957e_3_7"/>
          <p:cNvPicPr preferRelativeResize="0"/>
          <p:nvPr/>
        </p:nvPicPr>
        <p:blipFill rotWithShape="1">
          <a:blip r:embed="rId6">
            <a:alphaModFix/>
          </a:blip>
          <a:srcRect b="0" l="0" r="33638" t="0"/>
          <a:stretch/>
        </p:blipFill>
        <p:spPr>
          <a:xfrm>
            <a:off x="871588" y="2911450"/>
            <a:ext cx="448925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6ebbee957e_3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650" y="2427670"/>
            <a:ext cx="528800" cy="42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6ebbee957e_3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675" y="1806750"/>
            <a:ext cx="528800" cy="5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>
            <p:ph idx="1" type="body"/>
          </p:nvPr>
        </p:nvSpPr>
        <p:spPr>
          <a:xfrm>
            <a:off x="442450" y="1576075"/>
            <a:ext cx="77175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Can we predict a player’s ability to play at a particular position?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chemeClr val="dk1"/>
                </a:solidFill>
              </a:rPr>
              <a:t>Can we predict when a player needs to switch to an easier position?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42452" y="1215779"/>
            <a:ext cx="2300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 1:</a:t>
            </a:r>
            <a:endParaRPr/>
          </a:p>
        </p:txBody>
      </p:sp>
      <p:sp>
        <p:nvSpPr>
          <p:cNvPr id="89" name="Google Shape;89;p3"/>
          <p:cNvSpPr txBox="1"/>
          <p:nvPr/>
        </p:nvSpPr>
        <p:spPr>
          <a:xfrm>
            <a:off x="442452" y="2926686"/>
            <a:ext cx="23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 2:</a:t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442450" y="3394800"/>
            <a:ext cx="55155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Char char="▪"/>
            </a:pPr>
            <a:r>
              <a:rPr lang="en-US" sz="1800">
                <a:solidFill>
                  <a:schemeClr val="dk1"/>
                </a:solidFill>
              </a:rPr>
              <a:t>Can we establish our own database of recorded injuries and analyze trends among the data?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Best comparison – NFL analysis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pic>
        <p:nvPicPr>
          <p:cNvPr id="91" name="Google Shape;9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676" y="2390550"/>
            <a:ext cx="2643624" cy="26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What we’re trying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4"/>
          <p:cNvSpPr txBox="1"/>
          <p:nvPr>
            <p:ph idx="1" type="body"/>
          </p:nvPr>
        </p:nvSpPr>
        <p:spPr>
          <a:xfrm>
            <a:off x="311700" y="1152475"/>
            <a:ext cx="8520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figure out what variables are needed for the functions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we should break up positions into x and 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Gather injury data; not easy to obtain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311700" y="2285400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Challenges	</a:t>
            </a:r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311700" y="2992850"/>
            <a:ext cx="522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data provided explicitly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- need to use public sources or scrape for data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Difficult to determine what is relevant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Web-scraping privileges at risk!</a:t>
            </a:r>
            <a:endParaRPr/>
          </a:p>
        </p:txBody>
      </p:sp>
      <p:pic>
        <p:nvPicPr>
          <p:cNvPr descr="A close up of a sign&#10;&#10;Description automatically generated"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1826" y="2992849"/>
            <a:ext cx="2880250" cy="16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Possible </a:t>
            </a: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Solution	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 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 expectancy matrix, but runs </a:t>
            </a:r>
            <a:r>
              <a:rPr b="1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prevented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instead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Determine probability of position shift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5"/>
          <p:cNvSpPr/>
          <p:nvPr/>
        </p:nvSpPr>
        <p:spPr>
          <a:xfrm rot="10800000">
            <a:off x="4696498" y="2747285"/>
            <a:ext cx="7635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88" y="2798209"/>
            <a:ext cx="3512325" cy="4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75" y="4118831"/>
            <a:ext cx="4808980" cy="26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050" y="4490375"/>
            <a:ext cx="3055425" cy="45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125" y="2304625"/>
            <a:ext cx="4441275" cy="17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f358975d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Possible Solution	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g7df358975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4825"/>
            <a:ext cx="35119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7df358975d_0_12"/>
          <p:cNvSpPr txBox="1"/>
          <p:nvPr>
            <p:ph idx="1" type="body"/>
          </p:nvPr>
        </p:nvSpPr>
        <p:spPr>
          <a:xfrm>
            <a:off x="3966300" y="1389225"/>
            <a:ext cx="486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Runs.start is the sum of each players’ starting state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value = later in the lineup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▪"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Correlation between higher runs.start and higher RE24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5748"/>
              </a:buClr>
              <a:buSzPts val="1800"/>
              <a:buFont typeface="Noto Sans Symbols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g7df358975d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370" y="3004770"/>
            <a:ext cx="4509950" cy="18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bbee957e_1_0"/>
          <p:cNvSpPr txBox="1"/>
          <p:nvPr/>
        </p:nvSpPr>
        <p:spPr>
          <a:xfrm>
            <a:off x="0" y="13126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 order to begin addressing our problem, we’ll first need to scrape data. </a:t>
            </a:r>
            <a:endParaRPr b="1" sz="1800"/>
          </a:p>
        </p:txBody>
      </p:sp>
      <p:sp>
        <p:nvSpPr>
          <p:cNvPr id="125" name="Google Shape;125;g6ebbee957e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</a:t>
            </a: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airplane&#10;&#10;Description automatically generated" id="126" name="Google Shape;126;g6ebbee957e_1_0"/>
          <p:cNvPicPr preferRelativeResize="0"/>
          <p:nvPr/>
        </p:nvPicPr>
        <p:blipFill rotWithShape="1">
          <a:blip r:embed="rId3">
            <a:alphaModFix/>
          </a:blip>
          <a:srcRect b="36477" l="0" r="0" t="27098"/>
          <a:stretch/>
        </p:blipFill>
        <p:spPr>
          <a:xfrm>
            <a:off x="1289249" y="2263255"/>
            <a:ext cx="3193708" cy="1163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6ebbee957e_1_0"/>
          <p:cNvSpPr/>
          <p:nvPr/>
        </p:nvSpPr>
        <p:spPr>
          <a:xfrm>
            <a:off x="4892577" y="2582822"/>
            <a:ext cx="7635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3376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g6ebbee957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329" y="2008688"/>
            <a:ext cx="1672375" cy="16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6ebbee957e_1_0"/>
          <p:cNvSpPr txBox="1"/>
          <p:nvPr/>
        </p:nvSpPr>
        <p:spPr>
          <a:xfrm>
            <a:off x="1314054" y="3909650"/>
            <a:ext cx="3193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How do we turn this...</a:t>
            </a:r>
            <a:endParaRPr b="1"/>
          </a:p>
        </p:txBody>
      </p:sp>
      <p:sp>
        <p:nvSpPr>
          <p:cNvPr id="130" name="Google Shape;130;g6ebbee957e_1_0"/>
          <p:cNvSpPr txBox="1"/>
          <p:nvPr/>
        </p:nvSpPr>
        <p:spPr>
          <a:xfrm>
            <a:off x="6525479" y="3909650"/>
            <a:ext cx="1252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into this?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d97a407c3_0_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1E574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Injury Problem Solution: Gathering Data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7d97a407c3_0_208"/>
          <p:cNvSpPr/>
          <p:nvPr/>
        </p:nvSpPr>
        <p:spPr>
          <a:xfrm>
            <a:off x="222565" y="2597094"/>
            <a:ext cx="1418100" cy="1405200"/>
          </a:xfrm>
          <a:prstGeom prst="ellipse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5748"/>
              </a:solidFill>
            </a:endParaRPr>
          </a:p>
        </p:txBody>
      </p:sp>
      <p:sp>
        <p:nvSpPr>
          <p:cNvPr id="137" name="Google Shape;137;g7d97a407c3_0_208"/>
          <p:cNvSpPr/>
          <p:nvPr/>
        </p:nvSpPr>
        <p:spPr>
          <a:xfrm rot="-2696623">
            <a:off x="1640614" y="216504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7d97a407c3_0_208"/>
          <p:cNvSpPr/>
          <p:nvPr/>
        </p:nvSpPr>
        <p:spPr>
          <a:xfrm rot="2703377">
            <a:off x="1640614" y="4174591"/>
            <a:ext cx="863802" cy="18073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d97a407c3_0_208"/>
          <p:cNvSpPr/>
          <p:nvPr/>
        </p:nvSpPr>
        <p:spPr>
          <a:xfrm rot="3582">
            <a:off x="1782473" y="3169605"/>
            <a:ext cx="863700" cy="1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7d97a407c3_0_208"/>
          <p:cNvSpPr txBox="1"/>
          <p:nvPr/>
        </p:nvSpPr>
        <p:spPr>
          <a:xfrm>
            <a:off x="222565" y="3112744"/>
            <a:ext cx="14181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1" name="Google Shape;141;g7d97a407c3_0_208"/>
          <p:cNvSpPr txBox="1"/>
          <p:nvPr/>
        </p:nvSpPr>
        <p:spPr>
          <a:xfrm>
            <a:off x="2642356" y="1595044"/>
            <a:ext cx="634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jsmodel="vWNDde" jsdata="MuIEvd;;B91MGk"&gt;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" name="Google Shape;142;g7d97a407c3_0_208"/>
          <p:cNvSpPr txBox="1"/>
          <p:nvPr/>
        </p:nvSpPr>
        <p:spPr>
          <a:xfrm>
            <a:off x="2449481" y="1919419"/>
            <a:ext cx="7994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jscontroller="TbaHGc" jsaction="rcuQ6b"&gt;...&lt;/div&gt;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g7d97a407c3_0_208"/>
          <p:cNvSpPr txBox="1"/>
          <p:nvPr/>
        </p:nvSpPr>
        <p:spPr>
          <a:xfrm>
            <a:off x="2748156" y="2223694"/>
            <a:ext cx="769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style="background:url(/images/sea…&gt;..&lt;/div&gt;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g7d97a407c3_0_208"/>
          <p:cNvSpPr txBox="1"/>
          <p:nvPr/>
        </p:nvSpPr>
        <p:spPr>
          <a:xfrm>
            <a:off x="2593456" y="2539144"/>
            <a:ext cx="5880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  <p:sp>
        <p:nvSpPr>
          <p:cNvPr id="145" name="Google Shape;145;g7d97a407c3_0_208"/>
          <p:cNvSpPr txBox="1"/>
          <p:nvPr/>
        </p:nvSpPr>
        <p:spPr>
          <a:xfrm>
            <a:off x="2748156" y="26808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g7d97a407c3_0_208"/>
          <p:cNvSpPr txBox="1"/>
          <p:nvPr/>
        </p:nvSpPr>
        <p:spPr>
          <a:xfrm>
            <a:off x="2657910" y="3046423"/>
            <a:ext cx="63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 is-injured has no player name"&gt;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g7d97a407c3_0_208"/>
          <p:cNvSpPr txBox="1"/>
          <p:nvPr/>
        </p:nvSpPr>
        <p:spPr>
          <a:xfrm>
            <a:off x="2913072" y="3366694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&lt;div class="news-update_top"&gt;...&lt;/div&gt;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g7d97a407c3_0_208"/>
          <p:cNvSpPr txBox="1"/>
          <p:nvPr/>
        </p:nvSpPr>
        <p:spPr>
          <a:xfrm>
            <a:off x="3200947" y="3697801"/>
            <a:ext cx="513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&lt;main class="page pad-0-0"&gt;...&lt;/main&gt;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9" name="Google Shape;149;g7d97a407c3_0_208"/>
          <p:cNvSpPr txBox="1"/>
          <p:nvPr/>
        </p:nvSpPr>
        <p:spPr>
          <a:xfrm>
            <a:off x="2748156" y="4078494"/>
            <a:ext cx="58158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g7d97a407c3_0_208"/>
          <p:cNvSpPr txBox="1"/>
          <p:nvPr/>
        </p:nvSpPr>
        <p:spPr>
          <a:xfrm>
            <a:off x="2763001" y="4449571"/>
            <a:ext cx="588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&lt;nav class="side-nav"&gt;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g7d97a407c3_0_208"/>
          <p:cNvSpPr txBox="1"/>
          <p:nvPr/>
        </p:nvSpPr>
        <p:spPr>
          <a:xfrm>
            <a:off x="2497422" y="4648419"/>
            <a:ext cx="6058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</dc:creator>
</cp:coreProperties>
</file>